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709" r:id="rId2"/>
  </p:sldMasterIdLst>
  <p:notesMasterIdLst>
    <p:notesMasterId r:id="rId18"/>
  </p:notesMasterIdLst>
  <p:handoutMasterIdLst>
    <p:handoutMasterId r:id="rId19"/>
  </p:handoutMasterIdLst>
  <p:sldIdLst>
    <p:sldId id="600" r:id="rId3"/>
    <p:sldId id="602" r:id="rId4"/>
    <p:sldId id="608" r:id="rId5"/>
    <p:sldId id="607" r:id="rId6"/>
    <p:sldId id="590" r:id="rId7"/>
    <p:sldId id="588" r:id="rId8"/>
    <p:sldId id="589" r:id="rId9"/>
    <p:sldId id="580" r:id="rId10"/>
    <p:sldId id="592" r:id="rId11"/>
    <p:sldId id="604" r:id="rId12"/>
    <p:sldId id="606" r:id="rId13"/>
    <p:sldId id="605" r:id="rId14"/>
    <p:sldId id="595" r:id="rId15"/>
    <p:sldId id="596" r:id="rId16"/>
    <p:sldId id="609" r:id="rId17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ED3"/>
    <a:srgbClr val="F8DBD0"/>
    <a:srgbClr val="FAE6DE"/>
    <a:srgbClr val="84CBC5"/>
    <a:srgbClr val="1F497D"/>
    <a:srgbClr val="F8DE70"/>
    <a:srgbClr val="232950"/>
    <a:srgbClr val="FFEF5B"/>
    <a:srgbClr val="000000"/>
    <a:srgbClr val="DEE8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80" autoAdjust="0"/>
    <p:restoredTop sz="94699" autoAdjust="0"/>
  </p:normalViewPr>
  <p:slideViewPr>
    <p:cSldViewPr>
      <p:cViewPr varScale="1">
        <p:scale>
          <a:sx n="114" d="100"/>
          <a:sy n="114" d="100"/>
        </p:scale>
        <p:origin x="165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6"/>
    </p:cViewPr>
  </p:sorterViewPr>
  <p:notesViewPr>
    <p:cSldViewPr>
      <p:cViewPr varScale="1">
        <p:scale>
          <a:sx n="86" d="100"/>
          <a:sy n="86" d="100"/>
        </p:scale>
        <p:origin x="3102" y="10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5455"/>
          </a:xfrm>
          <a:prstGeom prst="rect">
            <a:avLst/>
          </a:prstGeom>
        </p:spPr>
        <p:txBody>
          <a:bodyPr vert="horz" lIns="93306" tIns="46653" rIns="93306" bIns="4665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1"/>
            <a:ext cx="3043343" cy="465455"/>
          </a:xfrm>
          <a:prstGeom prst="rect">
            <a:avLst/>
          </a:prstGeom>
        </p:spPr>
        <p:txBody>
          <a:bodyPr vert="horz" lIns="93306" tIns="46653" rIns="93306" bIns="46653" rtlCol="0"/>
          <a:lstStyle>
            <a:lvl1pPr algn="r">
              <a:defRPr sz="1300"/>
            </a:lvl1pPr>
          </a:lstStyle>
          <a:p>
            <a:fld id="{6DD5D8A6-A611-4EA7-9739-75017C2C81D6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306" tIns="46653" rIns="93306" bIns="4665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306" tIns="46653" rIns="93306" bIns="46653" rtlCol="0" anchor="b"/>
          <a:lstStyle>
            <a:lvl1pPr algn="r">
              <a:defRPr sz="1300"/>
            </a:lvl1pPr>
          </a:lstStyle>
          <a:p>
            <a:fld id="{5E7FCFA8-4F1B-4F1C-974C-541EC08FD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78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5455"/>
          </a:xfrm>
          <a:prstGeom prst="rect">
            <a:avLst/>
          </a:prstGeom>
        </p:spPr>
        <p:txBody>
          <a:bodyPr vert="horz" lIns="93306" tIns="46653" rIns="93306" bIns="4665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1"/>
            <a:ext cx="3043343" cy="465455"/>
          </a:xfrm>
          <a:prstGeom prst="rect">
            <a:avLst/>
          </a:prstGeom>
        </p:spPr>
        <p:txBody>
          <a:bodyPr vert="horz" lIns="93306" tIns="46653" rIns="93306" bIns="46653" rtlCol="0"/>
          <a:lstStyle>
            <a:lvl1pPr algn="r">
              <a:defRPr sz="1300"/>
            </a:lvl1pPr>
          </a:lstStyle>
          <a:p>
            <a:fld id="{C2FBAD01-C9C0-416D-9EDA-897BBE14D80F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6138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06" tIns="46653" rIns="93306" bIns="4665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06" tIns="46653" rIns="93306" bIns="4665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306" tIns="46653" rIns="93306" bIns="4665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306" tIns="46653" rIns="93306" bIns="46653" rtlCol="0" anchor="b"/>
          <a:lstStyle>
            <a:lvl1pPr algn="r">
              <a:defRPr sz="1300"/>
            </a:lvl1pPr>
          </a:lstStyle>
          <a:p>
            <a:fld id="{EFEF6B2A-D521-4FAA-98B0-7317EAC48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31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9C673-1B7B-4FCE-911A-06722695566F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16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Cell Broadcast works during times of network</a:t>
            </a:r>
            <a:r>
              <a:rPr lang="en-US" baseline="0" dirty="0"/>
              <a:t> congestion which often occurs during times of disaster.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30EAE-6F5E-405A-BD8A-49462FD2D4FC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30EAE-6F5E-405A-BD8A-49462FD2D4FC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Cell Broadcast works during times of network</a:t>
            </a:r>
            <a:r>
              <a:rPr lang="en-US" baseline="0" dirty="0"/>
              <a:t> congestion which often occurs during times of disaster.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30EAE-6F5E-405A-BD8A-49462FD2D4FC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Cell Broadcast works during times of network</a:t>
            </a:r>
            <a:r>
              <a:rPr lang="en-US" baseline="0" dirty="0"/>
              <a:t> congestion which often occurs during times of disaster.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30EAE-6F5E-405A-BD8A-49462FD2D4FC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Cell Broadcast works during times of network</a:t>
            </a:r>
            <a:r>
              <a:rPr lang="en-US" baseline="0" dirty="0"/>
              <a:t> congestion which often occurs during times of disaster.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30EAE-6F5E-405A-BD8A-49462FD2D4FC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Cell Broadcast works during times of network</a:t>
            </a:r>
            <a:r>
              <a:rPr lang="en-US" baseline="0" dirty="0"/>
              <a:t> congestion which often occurs during times of disaster.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30EAE-6F5E-405A-BD8A-49462FD2D4FC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3885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49275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5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6253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395655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578" y="612862"/>
            <a:ext cx="6346826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1163" y="13716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02163" y="1371606"/>
            <a:ext cx="40386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1804594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256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5862"/>
            <a:ext cx="4657725" cy="4851431"/>
          </a:xfrm>
          <a:prstGeom prst="rect">
            <a:avLst/>
          </a:prstGeom>
        </p:spPr>
      </p:pic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 bwMode="ltGray">
          <a:xfrm>
            <a:off x="4495800" y="3352801"/>
            <a:ext cx="4267199" cy="1676400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 bwMode="ltGray">
          <a:xfrm>
            <a:off x="4724400" y="4724400"/>
            <a:ext cx="3733800" cy="685800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6076890"/>
            <a:ext cx="38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Making </a:t>
            </a:r>
            <a:r>
              <a:rPr lang="en-US" sz="2000" b="1" dirty="0">
                <a:solidFill>
                  <a:srgbClr val="002060"/>
                </a:solidFill>
              </a:rPr>
              <a:t>Connections that Matter®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068652"/>
            <a:ext cx="2539632" cy="5219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 bwMode="ltGray">
          <a:xfrm>
            <a:off x="228600" y="6400800"/>
            <a:ext cx="3013075" cy="20005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00" dirty="0">
                <a:solidFill>
                  <a:prstClr val="black">
                    <a:lumMod val="75000"/>
                    <a:lumOff val="25000"/>
                  </a:prstClr>
                </a:solidFill>
                <a:cs typeface="Tahoma" pitchFamily="34" charset="0"/>
              </a:rPr>
              <a:t>©2017, Comtech Telecommunications Corp. Proprietary Level 2</a:t>
            </a:r>
          </a:p>
        </p:txBody>
      </p:sp>
    </p:spTree>
    <p:extLst>
      <p:ext uri="{BB962C8B-B14F-4D97-AF65-F5344CB8AC3E}">
        <p14:creationId xmlns:p14="http://schemas.microsoft.com/office/powerpoint/2010/main" val="1153532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0094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7342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70141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2217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9405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317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5704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705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048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99210"/>
            <a:ext cx="9144000" cy="381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48600" y="6558905"/>
            <a:ext cx="121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1CBA901-FCBF-4A90-85B8-C77565A5588F}" type="slidenum">
              <a:rPr lang="en-US" sz="1050" smtClean="0">
                <a:solidFill>
                  <a:srgbClr val="1F497D"/>
                </a:solidFill>
              </a:rPr>
              <a:pPr algn="r"/>
              <a:t>‹#›</a:t>
            </a:fld>
            <a:endParaRPr lang="en-US" sz="1050" dirty="0">
              <a:solidFill>
                <a:srgbClr val="1F497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34400" y="6469988"/>
            <a:ext cx="228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" dirty="0">
              <a:solidFill>
                <a:srgbClr val="1F497D"/>
              </a:solidFill>
            </a:endParaRPr>
          </a:p>
          <a:p>
            <a:r>
              <a:rPr lang="en-US" sz="1400" dirty="0">
                <a:solidFill>
                  <a:srgbClr val="1F497D"/>
                </a:solidFill>
              </a:rPr>
              <a:t>|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546188"/>
            <a:ext cx="1447800" cy="29753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 bwMode="ltGray">
          <a:xfrm>
            <a:off x="3314700" y="6589682"/>
            <a:ext cx="25146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00" dirty="0">
                <a:solidFill>
                  <a:srgbClr val="1F497D"/>
                </a:solidFill>
                <a:cs typeface="Tahoma" pitchFamily="34" charset="0"/>
              </a:rPr>
              <a:t>©2017, Comtech Telecommunications Corp. Proprietary Level 2</a:t>
            </a:r>
          </a:p>
        </p:txBody>
      </p:sp>
    </p:spTree>
    <p:extLst>
      <p:ext uri="{BB962C8B-B14F-4D97-AF65-F5344CB8AC3E}">
        <p14:creationId xmlns:p14="http://schemas.microsoft.com/office/powerpoint/2010/main" val="374831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8" r:id="rId12"/>
    <p:sldLayoutId id="2147483712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1F497D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ct val="20000"/>
        </a:spcBef>
        <a:buSzPct val="65000"/>
        <a:buFont typeface="Calibri" panose="020F0502020204030204" pitchFamily="34" charset="0"/>
        <a:buChar char="—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Wingdings" panose="05000000000000000000" pitchFamily="2" charset="2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Courier New" panose="02070309020205020404" pitchFamily="49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4022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 descr="" title=""/>
          <p:cNvSpPr>
            <a:spLocks noGrp="1"/>
          </p:cNvSpPr>
          <p:nvPr>
            <p:ph type="subTitle" idx="1"/>
          </p:nvPr>
        </p:nvSpPr>
        <p:spPr>
          <a:xfrm>
            <a:off x="5295899" y="4343400"/>
            <a:ext cx="2971800" cy="533400"/>
          </a:xfrm>
        </p:spPr>
        <p:txBody>
          <a:bodyPr/>
          <a:lstStyle/>
          <a:p>
            <a:r>
              <a:rPr lang="en-US" dirty="0"/>
              <a:t>February 28th, 2017</a:t>
            </a:r>
          </a:p>
        </p:txBody>
      </p:sp>
      <p:sp>
        <p:nvSpPr>
          <p:cNvPr id="6" name="Title 5" descr="" title=""/>
          <p:cNvSpPr>
            <a:spLocks noGrp="1"/>
          </p:cNvSpPr>
          <p:nvPr>
            <p:ph type="ctrTitle"/>
          </p:nvPr>
        </p:nvSpPr>
        <p:spPr>
          <a:xfrm>
            <a:off x="4648200" y="2514600"/>
            <a:ext cx="4267199" cy="16764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Alert Area Cell RF (ARF) Visualization Application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031803318"/>
      </p:ext>
    </p:extLst>
  </p:cSld>
  <p:clrMapOvr>
    <a:masterClrMapping/>
  </p:clrMapOvr>
</p:sld>
</file>

<file path=ppt/slides/slide10.xml><?xml version="1.0" encoding="utf-8"?>
<p:sld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/>
          <p:cNvSpPr>
            <a:spLocks noGrp="1"/>
          </p:cNvSpPr>
          <p:nvPr>
            <p:ph type="title"/>
          </p:nvPr>
        </p:nvSpPr>
        <p:spPr>
          <a:xfrm>
            <a:off x="457200" y="388938"/>
            <a:ext cx="8686800" cy="677861"/>
          </a:xfrm>
        </p:spPr>
        <p:txBody>
          <a:bodyPr>
            <a:normAutofit/>
          </a:bodyPr>
          <a:lstStyle/>
          <a:p>
            <a:r>
              <a:rPr lang="en-US" dirty="0">
                <a:cs typeface="Arial" panose="020B0604020202020204" pitchFamily="34" charset="0"/>
              </a:rPr>
              <a:t>Enhanced Alert Area Definition Tool </a:t>
            </a:r>
          </a:p>
        </p:txBody>
      </p:sp>
      <p:sp>
        <p:nvSpPr>
          <p:cNvPr id="12" name="Title 1" descr="" title=""/>
          <p:cNvSpPr txBox="1">
            <a:spLocks/>
          </p:cNvSpPr>
          <p:nvPr/>
        </p:nvSpPr>
        <p:spPr>
          <a:xfrm>
            <a:off x="381000" y="287977"/>
            <a:ext cx="7571312" cy="855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3" name="Content Placeholder 2" descr="" title=""/>
          <p:cNvSpPr>
            <a:spLocks noGrp="1"/>
          </p:cNvSpPr>
          <p:nvPr>
            <p:ph idx="1"/>
          </p:nvPr>
        </p:nvSpPr>
        <p:spPr>
          <a:xfrm>
            <a:off x="494191" y="1295400"/>
            <a:ext cx="8229600" cy="914399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The ability to generate an alert target area and show the affected cell sectors RF coverage</a:t>
            </a:r>
          </a:p>
          <a:p>
            <a:r>
              <a:rPr lang="en-US" sz="2000" dirty="0"/>
              <a:t>Can be used to view RF coverage during cell planning</a:t>
            </a:r>
          </a:p>
        </p:txBody>
      </p:sp>
      <p:pic>
        <p:nvPicPr>
          <p:cNvPr id="1028" name="Picture 4" descr="" title="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68" y="2438400"/>
            <a:ext cx="362244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" title="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697" y="2438400"/>
            <a:ext cx="483650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rved Up Arrow 5" descr="" title=""/>
          <p:cNvSpPr/>
          <p:nvPr/>
        </p:nvSpPr>
        <p:spPr>
          <a:xfrm>
            <a:off x="2891368" y="5715000"/>
            <a:ext cx="2438400" cy="6858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 descr="" title=""/>
          <p:cNvSpPr txBox="1"/>
          <p:nvPr/>
        </p:nvSpPr>
        <p:spPr>
          <a:xfrm>
            <a:off x="5347780" y="5606535"/>
            <a:ext cx="3111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Display Affected Coverage Area</a:t>
            </a:r>
          </a:p>
        </p:txBody>
      </p:sp>
      <p:sp>
        <p:nvSpPr>
          <p:cNvPr id="16" name="TextBox 15" descr="" title=""/>
          <p:cNvSpPr txBox="1"/>
          <p:nvPr/>
        </p:nvSpPr>
        <p:spPr>
          <a:xfrm>
            <a:off x="1074466" y="5606535"/>
            <a:ext cx="179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Draw Target Area</a:t>
            </a:r>
          </a:p>
        </p:txBody>
      </p:sp>
      <p:sp>
        <p:nvSpPr>
          <p:cNvPr id="17" name="TextBox 16" descr="" title=""/>
          <p:cNvSpPr txBox="1"/>
          <p:nvPr/>
        </p:nvSpPr>
        <p:spPr>
          <a:xfrm>
            <a:off x="3686413" y="5873234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Submit</a:t>
            </a:r>
          </a:p>
        </p:txBody>
      </p:sp>
    </p:spTree>
    <p:extLst>
      <p:ext uri="{BB962C8B-B14F-4D97-AF65-F5344CB8AC3E}">
        <p14:creationId xmlns:p14="http://schemas.microsoft.com/office/powerpoint/2010/main" val="1059125075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/>
          <p:cNvSpPr>
            <a:spLocks noGrp="1"/>
          </p:cNvSpPr>
          <p:nvPr>
            <p:ph type="title"/>
          </p:nvPr>
        </p:nvSpPr>
        <p:spPr>
          <a:xfrm>
            <a:off x="533400" y="381000"/>
            <a:ext cx="8610600" cy="641464"/>
          </a:xfrm>
        </p:spPr>
        <p:txBody>
          <a:bodyPr>
            <a:normAutofit/>
          </a:bodyPr>
          <a:lstStyle/>
          <a:p>
            <a:r>
              <a:rPr lang="en-US" dirty="0">
                <a:cs typeface="Arial" panose="020B0604020202020204" pitchFamily="34" charset="0"/>
              </a:rPr>
              <a:t>Geo-Targeting Area Cell RF Coverage Viewer</a:t>
            </a:r>
            <a:endParaRPr lang="en-US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RFData Demo_Airport.wmv" descr="" title="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t="6350" r="1045"/>
          <a:stretch/>
        </p:blipFill>
        <p:spPr>
          <a:xfrm>
            <a:off x="381001" y="1295400"/>
            <a:ext cx="84582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/>
          <p:cNvSpPr>
            <a:spLocks noGrp="1"/>
          </p:cNvSpPr>
          <p:nvPr>
            <p:ph type="title"/>
          </p:nvPr>
        </p:nvSpPr>
        <p:spPr>
          <a:xfrm>
            <a:off x="457200" y="381000"/>
            <a:ext cx="8686800" cy="609600"/>
          </a:xfrm>
        </p:spPr>
        <p:txBody>
          <a:bodyPr>
            <a:normAutofit/>
          </a:bodyPr>
          <a:lstStyle/>
          <a:p>
            <a:r>
              <a:rPr lang="en-US" dirty="0">
                <a:cs typeface="Arial" panose="020B0604020202020204" pitchFamily="34" charset="0"/>
              </a:rPr>
              <a:t>Enhanced Alert Area Definition Tool </a:t>
            </a:r>
          </a:p>
        </p:txBody>
      </p:sp>
      <p:sp>
        <p:nvSpPr>
          <p:cNvPr id="12" name="Title 1" descr="" title=""/>
          <p:cNvSpPr txBox="1">
            <a:spLocks/>
          </p:cNvSpPr>
          <p:nvPr/>
        </p:nvSpPr>
        <p:spPr>
          <a:xfrm>
            <a:off x="381000" y="287977"/>
            <a:ext cx="7571312" cy="855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1026" name="Picture 2" descr="" title="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5" r="1522"/>
          <a:stretch/>
        </p:blipFill>
        <p:spPr bwMode="auto">
          <a:xfrm>
            <a:off x="457200" y="1600200"/>
            <a:ext cx="8263709" cy="44649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162294"/>
      </p:ext>
    </p:extLst>
  </p:cSld>
  <p:clrMapOvr>
    <a:masterClrMapping/>
  </p:clrMapOvr>
</p:sld>
</file>

<file path=ppt/slides/slide13.xml><?xml version="1.0" encoding="utf-8"?>
<p:sld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/>
          <p:cNvSpPr>
            <a:spLocks noGrp="1"/>
          </p:cNvSpPr>
          <p:nvPr>
            <p:ph type="title"/>
          </p:nvPr>
        </p:nvSpPr>
        <p:spPr>
          <a:xfrm>
            <a:off x="542679" y="381000"/>
            <a:ext cx="8601321" cy="708079"/>
          </a:xfrm>
        </p:spPr>
        <p:txBody>
          <a:bodyPr>
            <a:normAutofit/>
          </a:bodyPr>
          <a:lstStyle/>
          <a:p>
            <a:r>
              <a:rPr lang="en-US" dirty="0"/>
              <a:t>Test Results: Small Target Areas</a:t>
            </a:r>
          </a:p>
        </p:txBody>
      </p:sp>
      <p:pic>
        <p:nvPicPr>
          <p:cNvPr id="7170" name="Picture 2" descr="" title="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2"/>
          <a:stretch/>
        </p:blipFill>
        <p:spPr bwMode="auto">
          <a:xfrm>
            <a:off x="3352800" y="1342311"/>
            <a:ext cx="5029200" cy="496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 descr="" title=""/>
          <p:cNvSpPr txBox="1"/>
          <p:nvPr/>
        </p:nvSpPr>
        <p:spPr>
          <a:xfrm>
            <a:off x="547688" y="1263502"/>
            <a:ext cx="2606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15 </a:t>
            </a:r>
            <a:r>
              <a:rPr lang="en-US" dirty="0" err="1"/>
              <a:t>sq</a:t>
            </a:r>
            <a:r>
              <a:rPr lang="en-US" dirty="0"/>
              <a:t> miles down to 30 acres (1307K ft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  <p:cxnSp>
        <p:nvCxnSpPr>
          <p:cNvPr id="5" name="Straight Arrow Connector 4" descr="" title=""/>
          <p:cNvCxnSpPr>
            <a:cxnSpLocks/>
          </p:cNvCxnSpPr>
          <p:nvPr/>
        </p:nvCxnSpPr>
        <p:spPr>
          <a:xfrm>
            <a:off x="3744506" y="1984362"/>
            <a:ext cx="609600" cy="53340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 descr="" title=""/>
          <p:cNvSpPr txBox="1"/>
          <p:nvPr/>
        </p:nvSpPr>
        <p:spPr>
          <a:xfrm>
            <a:off x="3448470" y="1725167"/>
            <a:ext cx="808701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Hospital</a:t>
            </a:r>
          </a:p>
        </p:txBody>
      </p:sp>
      <p:cxnSp>
        <p:nvCxnSpPr>
          <p:cNvPr id="13" name="Straight Arrow Connector 12" descr="" title=""/>
          <p:cNvCxnSpPr>
            <a:cxnSpLocks/>
          </p:cNvCxnSpPr>
          <p:nvPr/>
        </p:nvCxnSpPr>
        <p:spPr>
          <a:xfrm flipH="1">
            <a:off x="5513126" y="1799694"/>
            <a:ext cx="533400" cy="83689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 descr="" title=""/>
          <p:cNvSpPr txBox="1"/>
          <p:nvPr/>
        </p:nvSpPr>
        <p:spPr>
          <a:xfrm>
            <a:off x="5344705" y="1499780"/>
            <a:ext cx="1545411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Elementary School</a:t>
            </a:r>
          </a:p>
        </p:txBody>
      </p:sp>
      <p:cxnSp>
        <p:nvCxnSpPr>
          <p:cNvPr id="17" name="Straight Arrow Connector 16" descr="" title=""/>
          <p:cNvCxnSpPr>
            <a:cxnSpLocks/>
          </p:cNvCxnSpPr>
          <p:nvPr/>
        </p:nvCxnSpPr>
        <p:spPr>
          <a:xfrm flipH="1">
            <a:off x="5965011" y="1744378"/>
            <a:ext cx="1219200" cy="96757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 descr="" title=""/>
          <p:cNvSpPr txBox="1"/>
          <p:nvPr/>
        </p:nvSpPr>
        <p:spPr>
          <a:xfrm>
            <a:off x="7184211" y="1597224"/>
            <a:ext cx="652423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Hotels</a:t>
            </a:r>
          </a:p>
        </p:txBody>
      </p:sp>
      <p:sp>
        <p:nvSpPr>
          <p:cNvPr id="21" name="TextBox 20" descr="" title=""/>
          <p:cNvSpPr txBox="1"/>
          <p:nvPr/>
        </p:nvSpPr>
        <p:spPr>
          <a:xfrm>
            <a:off x="6400800" y="4114800"/>
            <a:ext cx="70564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Airport</a:t>
            </a:r>
          </a:p>
        </p:txBody>
      </p:sp>
      <p:cxnSp>
        <p:nvCxnSpPr>
          <p:cNvPr id="22" name="Straight Arrow Connector 21" descr="" title=""/>
          <p:cNvCxnSpPr>
            <a:cxnSpLocks/>
          </p:cNvCxnSpPr>
          <p:nvPr/>
        </p:nvCxnSpPr>
        <p:spPr>
          <a:xfrm flipH="1" flipV="1">
            <a:off x="5834023" y="3865848"/>
            <a:ext cx="566777" cy="40284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180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p14="http://schemas.microsoft.com/office/powerpoint/2010/main" xmlns:a16="http://schemas.microsoft.com/office/drawing/2014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/>
          <p:cNvSpPr>
            <a:spLocks noGrp="1"/>
          </p:cNvSpPr>
          <p:nvPr>
            <p:ph type="title"/>
          </p:nvPr>
        </p:nvSpPr>
        <p:spPr>
          <a:xfrm>
            <a:off x="457200" y="381000"/>
            <a:ext cx="8686800" cy="609600"/>
          </a:xfrm>
        </p:spPr>
        <p:txBody>
          <a:bodyPr/>
          <a:lstStyle/>
          <a:p>
            <a:r>
              <a:rPr lang="en-US" dirty="0"/>
              <a:t>Test Results: Small Target Areas</a:t>
            </a:r>
          </a:p>
        </p:txBody>
      </p:sp>
      <p:graphicFrame>
        <p:nvGraphicFramePr>
          <p:cNvPr id="3" name="Table 2" descr="" title="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789302"/>
              </p:ext>
            </p:extLst>
          </p:nvPr>
        </p:nvGraphicFramePr>
        <p:xfrm>
          <a:off x="914400" y="1981200"/>
          <a:ext cx="7369615" cy="32766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82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57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21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68086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Tower Coord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RF Propagation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8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Polygon Size </a:t>
                      </a:r>
                      <a:r>
                        <a:rPr lang="en-US" sz="1800" u="none" strike="noStrike" dirty="0" err="1">
                          <a:effectLst/>
                        </a:rPr>
                        <a:t>Sq</a:t>
                      </a:r>
                      <a:r>
                        <a:rPr lang="en-US" sz="1800" u="none" strike="noStrike" dirty="0">
                          <a:effectLst/>
                        </a:rPr>
                        <a:t> Miles (average)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5.4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5.4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8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Total Number of Success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08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Total Number of Over-Alerts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NA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08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Total Number of Under Alerts (missing alerts)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08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Total Number of Test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08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Ratio of Success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11%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72%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513" marR="8513" marT="851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0999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 descr="" title=""/>
          <p:cNvGrpSpPr/>
          <p:nvPr/>
        </p:nvGrpSpPr>
        <p:grpSpPr>
          <a:xfrm>
            <a:off x="0" y="1833563"/>
            <a:ext cx="9144000" cy="2649537"/>
            <a:chOff x="0" y="1833563"/>
            <a:chExt cx="9144000" cy="2649537"/>
          </a:xfrm>
        </p:grpSpPr>
        <p:sp>
          <p:nvSpPr>
            <p:cNvPr id="7" name="Rectangle 6" descr="" title=""/>
            <p:cNvSpPr/>
            <p:nvPr/>
          </p:nvSpPr>
          <p:spPr>
            <a:xfrm>
              <a:off x="0" y="1833563"/>
              <a:ext cx="9144000" cy="26495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id-ID" sz="1400" dirty="0">
                <a:solidFill>
                  <a:srgbClr val="FFFFFF"/>
                </a:solidFill>
              </a:endParaRPr>
            </a:p>
          </p:txBody>
        </p:sp>
        <p:sp>
          <p:nvSpPr>
            <p:cNvPr id="23" name="Freeform 5" descr="" title=""/>
            <p:cNvSpPr>
              <a:spLocks noEditPoints="1"/>
            </p:cNvSpPr>
            <p:nvPr/>
          </p:nvSpPr>
          <p:spPr bwMode="auto">
            <a:xfrm>
              <a:off x="2400300" y="2868613"/>
              <a:ext cx="215900" cy="403225"/>
            </a:xfrm>
            <a:custGeom>
              <a:avLst/>
              <a:gdLst>
                <a:gd name="T0" fmla="*/ 158 w 316"/>
                <a:gd name="T1" fmla="*/ 0 h 592"/>
                <a:gd name="T2" fmla="*/ 0 w 316"/>
                <a:gd name="T3" fmla="*/ 158 h 592"/>
                <a:gd name="T4" fmla="*/ 8 w 316"/>
                <a:gd name="T5" fmla="*/ 207 h 592"/>
                <a:gd name="T6" fmla="*/ 148 w 316"/>
                <a:gd name="T7" fmla="*/ 592 h 592"/>
                <a:gd name="T8" fmla="*/ 306 w 316"/>
                <a:gd name="T9" fmla="*/ 214 h 592"/>
                <a:gd name="T10" fmla="*/ 316 w 316"/>
                <a:gd name="T11" fmla="*/ 158 h 592"/>
                <a:gd name="T12" fmla="*/ 158 w 316"/>
                <a:gd name="T13" fmla="*/ 0 h 592"/>
                <a:gd name="T14" fmla="*/ 158 w 316"/>
                <a:gd name="T15" fmla="*/ 260 h 592"/>
                <a:gd name="T16" fmla="*/ 57 w 316"/>
                <a:gd name="T17" fmla="*/ 159 h 592"/>
                <a:gd name="T18" fmla="*/ 158 w 316"/>
                <a:gd name="T19" fmla="*/ 58 h 592"/>
                <a:gd name="T20" fmla="*/ 259 w 316"/>
                <a:gd name="T21" fmla="*/ 159 h 592"/>
                <a:gd name="T22" fmla="*/ 158 w 316"/>
                <a:gd name="T23" fmla="*/ 260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6" h="592">
                  <a:moveTo>
                    <a:pt x="158" y="0"/>
                  </a:moveTo>
                  <a:cubicBezTo>
                    <a:pt x="71" y="0"/>
                    <a:pt x="0" y="71"/>
                    <a:pt x="0" y="158"/>
                  </a:cubicBezTo>
                  <a:cubicBezTo>
                    <a:pt x="0" y="175"/>
                    <a:pt x="3" y="192"/>
                    <a:pt x="8" y="207"/>
                  </a:cubicBezTo>
                  <a:cubicBezTo>
                    <a:pt x="19" y="247"/>
                    <a:pt x="148" y="592"/>
                    <a:pt x="148" y="592"/>
                  </a:cubicBezTo>
                  <a:cubicBezTo>
                    <a:pt x="148" y="592"/>
                    <a:pt x="285" y="275"/>
                    <a:pt x="306" y="214"/>
                  </a:cubicBezTo>
                  <a:cubicBezTo>
                    <a:pt x="312" y="196"/>
                    <a:pt x="316" y="178"/>
                    <a:pt x="316" y="158"/>
                  </a:cubicBezTo>
                  <a:cubicBezTo>
                    <a:pt x="316" y="71"/>
                    <a:pt x="245" y="0"/>
                    <a:pt x="158" y="0"/>
                  </a:cubicBezTo>
                  <a:close/>
                  <a:moveTo>
                    <a:pt x="158" y="260"/>
                  </a:moveTo>
                  <a:cubicBezTo>
                    <a:pt x="102" y="260"/>
                    <a:pt x="57" y="214"/>
                    <a:pt x="57" y="159"/>
                  </a:cubicBezTo>
                  <a:cubicBezTo>
                    <a:pt x="57" y="103"/>
                    <a:pt x="102" y="58"/>
                    <a:pt x="158" y="58"/>
                  </a:cubicBezTo>
                  <a:cubicBezTo>
                    <a:pt x="214" y="58"/>
                    <a:pt x="259" y="103"/>
                    <a:pt x="259" y="159"/>
                  </a:cubicBezTo>
                  <a:cubicBezTo>
                    <a:pt x="259" y="214"/>
                    <a:pt x="214" y="260"/>
                    <a:pt x="158" y="260"/>
                  </a:cubicBezTo>
                  <a:close/>
                </a:path>
              </a:pathLst>
            </a:custGeom>
            <a:solidFill>
              <a:srgbClr val="1F497D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013">
                <a:solidFill>
                  <a:srgbClr val="000000"/>
                </a:solidFill>
              </a:endParaRPr>
            </a:p>
          </p:txBody>
        </p:sp>
        <p:sp>
          <p:nvSpPr>
            <p:cNvPr id="14" name="TextBox 13" descr="" title=""/>
            <p:cNvSpPr txBox="1"/>
            <p:nvPr/>
          </p:nvSpPr>
          <p:spPr>
            <a:xfrm>
              <a:off x="2667000" y="2514600"/>
              <a:ext cx="464343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00000">
                      <a:lumMod val="65000"/>
                      <a:lumOff val="35000"/>
                    </a:srgbClr>
                  </a:solidFill>
                </a:rPr>
                <a:t>Dara Ung</a:t>
              </a:r>
            </a:p>
            <a:p>
              <a:pPr>
                <a:defRPr/>
              </a:pPr>
              <a:r>
                <a:rPr lang="en-US" dirty="0">
                  <a:solidFill>
                    <a:srgbClr val="000000">
                      <a:lumMod val="65000"/>
                      <a:lumOff val="35000"/>
                    </a:srgbClr>
                  </a:solidFill>
                </a:rPr>
                <a:t>Systems Engineering, Mobility Solutions</a:t>
              </a:r>
            </a:p>
            <a:p>
              <a:pPr>
                <a:defRPr/>
              </a:pPr>
              <a:r>
                <a:rPr lang="en-US" dirty="0">
                  <a:solidFill>
                    <a:srgbClr val="000000">
                      <a:lumMod val="65000"/>
                      <a:lumOff val="35000"/>
                    </a:srgbClr>
                  </a:solidFill>
                </a:rPr>
                <a:t>Comtech Telecommunications Corp.</a:t>
              </a:r>
            </a:p>
            <a:p>
              <a:pPr>
                <a:defRPr/>
              </a:pPr>
              <a:r>
                <a:rPr lang="en-US" dirty="0">
                  <a:solidFill>
                    <a:srgbClr val="000000">
                      <a:lumMod val="65000"/>
                      <a:lumOff val="35000"/>
                    </a:srgbClr>
                  </a:solidFill>
                </a:rPr>
                <a:t>410-280-1214 (o)    │  410-991-9607 (m)</a:t>
              </a:r>
            </a:p>
            <a:p>
              <a:endParaRPr lang="en-US" dirty="0">
                <a:solidFill>
                  <a:srgbClr val="000000">
                    <a:lumMod val="65000"/>
                    <a:lumOff val="35000"/>
                  </a:srgbClr>
                </a:solidFill>
              </a:endParaRPr>
            </a:p>
          </p:txBody>
        </p:sp>
      </p:grpSp>
      <p:grpSp>
        <p:nvGrpSpPr>
          <p:cNvPr id="4" name="Group 3" descr="" title=""/>
          <p:cNvGrpSpPr>
            <a:grpSpLocks/>
          </p:cNvGrpSpPr>
          <p:nvPr/>
        </p:nvGrpSpPr>
        <p:grpSpPr bwMode="auto">
          <a:xfrm>
            <a:off x="3143250" y="3933825"/>
            <a:ext cx="989013" cy="990600"/>
            <a:chOff x="4190572" y="4102987"/>
            <a:chExt cx="1319683" cy="1319683"/>
          </a:xfrm>
        </p:grpSpPr>
        <p:sp>
          <p:nvSpPr>
            <p:cNvPr id="9" name="Oval 8" descr="" title=""/>
            <p:cNvSpPr/>
            <p:nvPr/>
          </p:nvSpPr>
          <p:spPr>
            <a:xfrm>
              <a:off x="4190572" y="4102987"/>
              <a:ext cx="1319683" cy="1319683"/>
            </a:xfrm>
            <a:prstGeom prst="ellipse">
              <a:avLst/>
            </a:prstGeom>
            <a:solidFill>
              <a:srgbClr val="84CB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13">
                <a:solidFill>
                  <a:srgbClr val="FFFFFF"/>
                </a:solidFill>
              </a:endParaRPr>
            </a:p>
          </p:txBody>
        </p:sp>
        <p:grpSp>
          <p:nvGrpSpPr>
            <p:cNvPr id="16" name="Group 15" descr="" title=""/>
            <p:cNvGrpSpPr/>
            <p:nvPr/>
          </p:nvGrpSpPr>
          <p:grpSpPr>
            <a:xfrm>
              <a:off x="4640201" y="4613320"/>
              <a:ext cx="420424" cy="299016"/>
              <a:chOff x="4362884" y="1304483"/>
              <a:chExt cx="466712" cy="331938"/>
            </a:xfrm>
            <a:solidFill>
              <a:schemeClr val="bg1"/>
            </a:solidFill>
          </p:grpSpPr>
          <p:sp>
            <p:nvSpPr>
              <p:cNvPr id="17" name="Freeform 32" descr="" title=""/>
              <p:cNvSpPr>
                <a:spLocks/>
              </p:cNvSpPr>
              <p:nvPr/>
            </p:nvSpPr>
            <p:spPr bwMode="auto">
              <a:xfrm>
                <a:off x="4362884" y="1366877"/>
                <a:ext cx="466712" cy="269544"/>
              </a:xfrm>
              <a:custGeom>
                <a:avLst/>
                <a:gdLst>
                  <a:gd name="T0" fmla="*/ 0 w 187"/>
                  <a:gd name="T1" fmla="*/ 0 h 108"/>
                  <a:gd name="T2" fmla="*/ 0 w 187"/>
                  <a:gd name="T3" fmla="*/ 108 h 108"/>
                  <a:gd name="T4" fmla="*/ 187 w 187"/>
                  <a:gd name="T5" fmla="*/ 108 h 108"/>
                  <a:gd name="T6" fmla="*/ 187 w 187"/>
                  <a:gd name="T7" fmla="*/ 0 h 108"/>
                  <a:gd name="T8" fmla="*/ 94 w 187"/>
                  <a:gd name="T9" fmla="*/ 67 h 108"/>
                  <a:gd name="T10" fmla="*/ 0 w 187"/>
                  <a:gd name="T11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108">
                    <a:moveTo>
                      <a:pt x="0" y="0"/>
                    </a:moveTo>
                    <a:lnTo>
                      <a:pt x="0" y="108"/>
                    </a:lnTo>
                    <a:lnTo>
                      <a:pt x="187" y="108"/>
                    </a:lnTo>
                    <a:lnTo>
                      <a:pt x="187" y="0"/>
                    </a:lnTo>
                    <a:lnTo>
                      <a:pt x="94" y="6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endParaRPr 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Freeform 33" descr="" title=""/>
              <p:cNvSpPr>
                <a:spLocks/>
              </p:cNvSpPr>
              <p:nvPr/>
            </p:nvSpPr>
            <p:spPr bwMode="auto">
              <a:xfrm>
                <a:off x="4362884" y="1304483"/>
                <a:ext cx="466712" cy="192176"/>
              </a:xfrm>
              <a:custGeom>
                <a:avLst/>
                <a:gdLst>
                  <a:gd name="T0" fmla="*/ 187 w 187"/>
                  <a:gd name="T1" fmla="*/ 9 h 77"/>
                  <a:gd name="T2" fmla="*/ 187 w 187"/>
                  <a:gd name="T3" fmla="*/ 0 h 77"/>
                  <a:gd name="T4" fmla="*/ 0 w 187"/>
                  <a:gd name="T5" fmla="*/ 0 h 77"/>
                  <a:gd name="T6" fmla="*/ 0 w 187"/>
                  <a:gd name="T7" fmla="*/ 10 h 77"/>
                  <a:gd name="T8" fmla="*/ 94 w 187"/>
                  <a:gd name="T9" fmla="*/ 77 h 77"/>
                  <a:gd name="T10" fmla="*/ 187 w 187"/>
                  <a:gd name="T11" fmla="*/ 9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77">
                    <a:moveTo>
                      <a:pt x="187" y="9"/>
                    </a:moveTo>
                    <a:lnTo>
                      <a:pt x="187" y="0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94" y="77"/>
                    </a:lnTo>
                    <a:lnTo>
                      <a:pt x="187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endParaRPr lang="en-US" sz="1013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3" name="Group 12" descr="" title=""/>
          <p:cNvGrpSpPr>
            <a:grpSpLocks/>
          </p:cNvGrpSpPr>
          <p:nvPr/>
        </p:nvGrpSpPr>
        <p:grpSpPr bwMode="auto">
          <a:xfrm>
            <a:off x="6888163" y="3933825"/>
            <a:ext cx="989012" cy="990600"/>
            <a:chOff x="9183992" y="4102987"/>
            <a:chExt cx="1319683" cy="1319683"/>
          </a:xfrm>
        </p:grpSpPr>
        <p:sp>
          <p:nvSpPr>
            <p:cNvPr id="11" name="Oval 10" descr="" title=""/>
            <p:cNvSpPr/>
            <p:nvPr/>
          </p:nvSpPr>
          <p:spPr>
            <a:xfrm>
              <a:off x="9183992" y="4102987"/>
              <a:ext cx="1319683" cy="1319683"/>
            </a:xfrm>
            <a:prstGeom prst="ellipse">
              <a:avLst/>
            </a:prstGeom>
            <a:solidFill>
              <a:srgbClr val="F29B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13">
                <a:solidFill>
                  <a:srgbClr val="FFFFFF"/>
                </a:solidFill>
              </a:endParaRPr>
            </a:p>
          </p:txBody>
        </p:sp>
        <p:grpSp>
          <p:nvGrpSpPr>
            <p:cNvPr id="19" name="Group 18" descr="" title=""/>
            <p:cNvGrpSpPr/>
            <p:nvPr/>
          </p:nvGrpSpPr>
          <p:grpSpPr>
            <a:xfrm>
              <a:off x="9640198" y="4568396"/>
              <a:ext cx="407271" cy="388864"/>
              <a:chOff x="4417791" y="3086470"/>
              <a:chExt cx="441754" cy="421788"/>
            </a:xfrm>
            <a:solidFill>
              <a:schemeClr val="bg1"/>
            </a:solidFill>
          </p:grpSpPr>
        </p:grpSp>
      </p:grpSp>
      <p:grpSp>
        <p:nvGrpSpPr>
          <p:cNvPr id="12" name="Group 11" descr="" title=""/>
          <p:cNvGrpSpPr>
            <a:grpSpLocks/>
          </p:cNvGrpSpPr>
          <p:nvPr/>
        </p:nvGrpSpPr>
        <p:grpSpPr bwMode="auto">
          <a:xfrm>
            <a:off x="5003800" y="3933825"/>
            <a:ext cx="990600" cy="990600"/>
            <a:chOff x="6672147" y="4102987"/>
            <a:chExt cx="1319683" cy="1319683"/>
          </a:xfrm>
        </p:grpSpPr>
        <p:sp>
          <p:nvSpPr>
            <p:cNvPr id="10" name="Oval 9" descr="" title=""/>
            <p:cNvSpPr/>
            <p:nvPr/>
          </p:nvSpPr>
          <p:spPr>
            <a:xfrm>
              <a:off x="6672147" y="4102987"/>
              <a:ext cx="1319683" cy="1319683"/>
            </a:xfrm>
            <a:prstGeom prst="ellipse">
              <a:avLst/>
            </a:prstGeom>
            <a:solidFill>
              <a:srgbClr val="A6C1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13">
                <a:solidFill>
                  <a:srgbClr val="FFFFFF"/>
                </a:solidFill>
              </a:endParaRPr>
            </a:p>
          </p:txBody>
        </p:sp>
        <p:sp>
          <p:nvSpPr>
            <p:cNvPr id="22" name="Freeform 6" descr="" title=""/>
            <p:cNvSpPr>
              <a:spLocks/>
            </p:cNvSpPr>
            <p:nvPr/>
          </p:nvSpPr>
          <p:spPr bwMode="auto">
            <a:xfrm>
              <a:off x="7107812" y="4576719"/>
              <a:ext cx="448354" cy="372218"/>
            </a:xfrm>
            <a:custGeom>
              <a:avLst/>
              <a:gdLst>
                <a:gd name="T0" fmla="*/ 0 w 345"/>
                <a:gd name="T1" fmla="*/ 141660 h 287"/>
                <a:gd name="T2" fmla="*/ 50620 w 345"/>
                <a:gd name="T3" fmla="*/ 136462 h 287"/>
                <a:gd name="T4" fmla="*/ 2596 w 345"/>
                <a:gd name="T5" fmla="*/ 107870 h 287"/>
                <a:gd name="T6" fmla="*/ 54514 w 345"/>
                <a:gd name="T7" fmla="*/ 114368 h 287"/>
                <a:gd name="T8" fmla="*/ 57110 w 345"/>
                <a:gd name="T9" fmla="*/ 103971 h 287"/>
                <a:gd name="T10" fmla="*/ 151860 w 345"/>
                <a:gd name="T11" fmla="*/ 28592 h 287"/>
                <a:gd name="T12" fmla="*/ 141476 w 345"/>
                <a:gd name="T13" fmla="*/ 24693 h 287"/>
                <a:gd name="T14" fmla="*/ 114219 w 345"/>
                <a:gd name="T15" fmla="*/ 9097 h 287"/>
                <a:gd name="T16" fmla="*/ 157051 w 345"/>
                <a:gd name="T17" fmla="*/ 18195 h 287"/>
                <a:gd name="T18" fmla="*/ 133688 w 345"/>
                <a:gd name="T19" fmla="*/ 0 h 287"/>
                <a:gd name="T20" fmla="*/ 168733 w 345"/>
                <a:gd name="T21" fmla="*/ 16895 h 287"/>
                <a:gd name="T22" fmla="*/ 162243 w 345"/>
                <a:gd name="T23" fmla="*/ 2599 h 287"/>
                <a:gd name="T24" fmla="*/ 232332 w 345"/>
                <a:gd name="T25" fmla="*/ 111769 h 287"/>
                <a:gd name="T26" fmla="*/ 266079 w 345"/>
                <a:gd name="T27" fmla="*/ 84476 h 287"/>
                <a:gd name="T28" fmla="*/ 380298 w 345"/>
                <a:gd name="T29" fmla="*/ 33790 h 287"/>
                <a:gd name="T30" fmla="*/ 342657 w 345"/>
                <a:gd name="T31" fmla="*/ 89675 h 287"/>
                <a:gd name="T32" fmla="*/ 369914 w 345"/>
                <a:gd name="T33" fmla="*/ 93574 h 287"/>
                <a:gd name="T34" fmla="*/ 319294 w 345"/>
                <a:gd name="T35" fmla="*/ 137761 h 287"/>
                <a:gd name="T36" fmla="*/ 350445 w 345"/>
                <a:gd name="T37" fmla="*/ 149458 h 287"/>
                <a:gd name="T38" fmla="*/ 295931 w 345"/>
                <a:gd name="T39" fmla="*/ 176750 h 287"/>
                <a:gd name="T40" fmla="*/ 281654 w 345"/>
                <a:gd name="T41" fmla="*/ 214440 h 287"/>
                <a:gd name="T42" fmla="*/ 447791 w 345"/>
                <a:gd name="T43" fmla="*/ 219638 h 287"/>
                <a:gd name="T44" fmla="*/ 53216 w 345"/>
                <a:gd name="T45" fmla="*/ 162454 h 287"/>
                <a:gd name="T46" fmla="*/ 0 w 345"/>
                <a:gd name="T47" fmla="*/ 141660 h 28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45" h="287">
                  <a:moveTo>
                    <a:pt x="0" y="109"/>
                  </a:moveTo>
                  <a:cubicBezTo>
                    <a:pt x="12" y="111"/>
                    <a:pt x="30" y="109"/>
                    <a:pt x="39" y="105"/>
                  </a:cubicBezTo>
                  <a:cubicBezTo>
                    <a:pt x="20" y="104"/>
                    <a:pt x="7" y="95"/>
                    <a:pt x="2" y="83"/>
                  </a:cubicBezTo>
                  <a:cubicBezTo>
                    <a:pt x="9" y="87"/>
                    <a:pt x="30" y="92"/>
                    <a:pt x="42" y="88"/>
                  </a:cubicBezTo>
                  <a:cubicBezTo>
                    <a:pt x="43" y="85"/>
                    <a:pt x="44" y="82"/>
                    <a:pt x="44" y="80"/>
                  </a:cubicBezTo>
                  <a:cubicBezTo>
                    <a:pt x="53" y="46"/>
                    <a:pt x="85" y="19"/>
                    <a:pt x="117" y="22"/>
                  </a:cubicBezTo>
                  <a:cubicBezTo>
                    <a:pt x="115" y="21"/>
                    <a:pt x="112" y="20"/>
                    <a:pt x="109" y="19"/>
                  </a:cubicBezTo>
                  <a:cubicBezTo>
                    <a:pt x="106" y="18"/>
                    <a:pt x="85" y="15"/>
                    <a:pt x="88" y="7"/>
                  </a:cubicBezTo>
                  <a:cubicBezTo>
                    <a:pt x="91" y="1"/>
                    <a:pt x="117" y="12"/>
                    <a:pt x="121" y="14"/>
                  </a:cubicBezTo>
                  <a:cubicBezTo>
                    <a:pt x="115" y="11"/>
                    <a:pt x="104" y="7"/>
                    <a:pt x="103" y="0"/>
                  </a:cubicBezTo>
                  <a:cubicBezTo>
                    <a:pt x="113" y="1"/>
                    <a:pt x="123" y="6"/>
                    <a:pt x="130" y="13"/>
                  </a:cubicBezTo>
                  <a:cubicBezTo>
                    <a:pt x="127" y="10"/>
                    <a:pt x="125" y="6"/>
                    <a:pt x="125" y="2"/>
                  </a:cubicBezTo>
                  <a:cubicBezTo>
                    <a:pt x="151" y="19"/>
                    <a:pt x="166" y="53"/>
                    <a:pt x="179" y="86"/>
                  </a:cubicBezTo>
                  <a:cubicBezTo>
                    <a:pt x="189" y="76"/>
                    <a:pt x="197" y="69"/>
                    <a:pt x="205" y="65"/>
                  </a:cubicBezTo>
                  <a:cubicBezTo>
                    <a:pt x="227" y="53"/>
                    <a:pt x="253" y="41"/>
                    <a:pt x="293" y="26"/>
                  </a:cubicBezTo>
                  <a:cubicBezTo>
                    <a:pt x="295" y="39"/>
                    <a:pt x="287" y="57"/>
                    <a:pt x="264" y="69"/>
                  </a:cubicBezTo>
                  <a:cubicBezTo>
                    <a:pt x="269" y="68"/>
                    <a:pt x="278" y="70"/>
                    <a:pt x="285" y="72"/>
                  </a:cubicBezTo>
                  <a:cubicBezTo>
                    <a:pt x="282" y="87"/>
                    <a:pt x="272" y="100"/>
                    <a:pt x="246" y="106"/>
                  </a:cubicBezTo>
                  <a:cubicBezTo>
                    <a:pt x="258" y="107"/>
                    <a:pt x="264" y="109"/>
                    <a:pt x="270" y="115"/>
                  </a:cubicBezTo>
                  <a:cubicBezTo>
                    <a:pt x="265" y="126"/>
                    <a:pt x="251" y="139"/>
                    <a:pt x="228" y="136"/>
                  </a:cubicBezTo>
                  <a:cubicBezTo>
                    <a:pt x="254" y="147"/>
                    <a:pt x="238" y="169"/>
                    <a:pt x="217" y="165"/>
                  </a:cubicBezTo>
                  <a:cubicBezTo>
                    <a:pt x="254" y="203"/>
                    <a:pt x="311" y="201"/>
                    <a:pt x="345" y="169"/>
                  </a:cubicBezTo>
                  <a:cubicBezTo>
                    <a:pt x="258" y="287"/>
                    <a:pt x="69" y="239"/>
                    <a:pt x="41" y="125"/>
                  </a:cubicBezTo>
                  <a:cubicBezTo>
                    <a:pt x="20" y="125"/>
                    <a:pt x="8" y="118"/>
                    <a:pt x="0" y="10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 sz="1013">
                <a:solidFill>
                  <a:srgbClr val="000000"/>
                </a:solidFill>
              </a:endParaRPr>
            </a:p>
          </p:txBody>
        </p:sp>
      </p:grpSp>
      <p:grpSp>
        <p:nvGrpSpPr>
          <p:cNvPr id="2" name="Group 1" descr="" title=""/>
          <p:cNvGrpSpPr>
            <a:grpSpLocks/>
          </p:cNvGrpSpPr>
          <p:nvPr/>
        </p:nvGrpSpPr>
        <p:grpSpPr bwMode="auto">
          <a:xfrm>
            <a:off x="1270000" y="3933825"/>
            <a:ext cx="990600" cy="990600"/>
            <a:chOff x="1693862" y="4102987"/>
            <a:chExt cx="1319683" cy="1319683"/>
          </a:xfrm>
        </p:grpSpPr>
        <p:sp>
          <p:nvSpPr>
            <p:cNvPr id="8" name="Oval 7" descr="" title=""/>
            <p:cNvSpPr/>
            <p:nvPr/>
          </p:nvSpPr>
          <p:spPr>
            <a:xfrm>
              <a:off x="1693862" y="4102987"/>
              <a:ext cx="1319683" cy="1319683"/>
            </a:xfrm>
            <a:prstGeom prst="ellipse">
              <a:avLst/>
            </a:prstGeom>
            <a:solidFill>
              <a:srgbClr val="1F49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13">
                <a:solidFill>
                  <a:srgbClr val="FFFFFF"/>
                </a:solidFill>
              </a:endParaRPr>
            </a:p>
          </p:txBody>
        </p:sp>
        <p:sp>
          <p:nvSpPr>
            <p:cNvPr id="24" name="Freeform 5" descr="" title=""/>
            <p:cNvSpPr>
              <a:spLocks noEditPoints="1"/>
            </p:cNvSpPr>
            <p:nvPr/>
          </p:nvSpPr>
          <p:spPr bwMode="auto">
            <a:xfrm>
              <a:off x="2235270" y="4542881"/>
              <a:ext cx="236866" cy="439894"/>
            </a:xfrm>
            <a:custGeom>
              <a:avLst/>
              <a:gdLst>
                <a:gd name="T0" fmla="*/ 158 w 316"/>
                <a:gd name="T1" fmla="*/ 0 h 592"/>
                <a:gd name="T2" fmla="*/ 0 w 316"/>
                <a:gd name="T3" fmla="*/ 158 h 592"/>
                <a:gd name="T4" fmla="*/ 8 w 316"/>
                <a:gd name="T5" fmla="*/ 207 h 592"/>
                <a:gd name="T6" fmla="*/ 148 w 316"/>
                <a:gd name="T7" fmla="*/ 592 h 592"/>
                <a:gd name="T8" fmla="*/ 306 w 316"/>
                <a:gd name="T9" fmla="*/ 214 h 592"/>
                <a:gd name="T10" fmla="*/ 316 w 316"/>
                <a:gd name="T11" fmla="*/ 158 h 592"/>
                <a:gd name="T12" fmla="*/ 158 w 316"/>
                <a:gd name="T13" fmla="*/ 0 h 592"/>
                <a:gd name="T14" fmla="*/ 158 w 316"/>
                <a:gd name="T15" fmla="*/ 260 h 592"/>
                <a:gd name="T16" fmla="*/ 57 w 316"/>
                <a:gd name="T17" fmla="*/ 159 h 592"/>
                <a:gd name="T18" fmla="*/ 158 w 316"/>
                <a:gd name="T19" fmla="*/ 58 h 592"/>
                <a:gd name="T20" fmla="*/ 259 w 316"/>
                <a:gd name="T21" fmla="*/ 159 h 592"/>
                <a:gd name="T22" fmla="*/ 158 w 316"/>
                <a:gd name="T23" fmla="*/ 260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6" h="592">
                  <a:moveTo>
                    <a:pt x="158" y="0"/>
                  </a:moveTo>
                  <a:cubicBezTo>
                    <a:pt x="71" y="0"/>
                    <a:pt x="0" y="71"/>
                    <a:pt x="0" y="158"/>
                  </a:cubicBezTo>
                  <a:cubicBezTo>
                    <a:pt x="0" y="175"/>
                    <a:pt x="3" y="192"/>
                    <a:pt x="8" y="207"/>
                  </a:cubicBezTo>
                  <a:cubicBezTo>
                    <a:pt x="19" y="247"/>
                    <a:pt x="148" y="592"/>
                    <a:pt x="148" y="592"/>
                  </a:cubicBezTo>
                  <a:cubicBezTo>
                    <a:pt x="148" y="592"/>
                    <a:pt x="285" y="275"/>
                    <a:pt x="306" y="214"/>
                  </a:cubicBezTo>
                  <a:cubicBezTo>
                    <a:pt x="312" y="196"/>
                    <a:pt x="316" y="178"/>
                    <a:pt x="316" y="158"/>
                  </a:cubicBezTo>
                  <a:cubicBezTo>
                    <a:pt x="316" y="71"/>
                    <a:pt x="245" y="0"/>
                    <a:pt x="158" y="0"/>
                  </a:cubicBezTo>
                  <a:close/>
                  <a:moveTo>
                    <a:pt x="158" y="260"/>
                  </a:moveTo>
                  <a:cubicBezTo>
                    <a:pt x="102" y="260"/>
                    <a:pt x="57" y="214"/>
                    <a:pt x="57" y="159"/>
                  </a:cubicBezTo>
                  <a:cubicBezTo>
                    <a:pt x="57" y="103"/>
                    <a:pt x="102" y="58"/>
                    <a:pt x="158" y="58"/>
                  </a:cubicBezTo>
                  <a:cubicBezTo>
                    <a:pt x="214" y="58"/>
                    <a:pt x="259" y="103"/>
                    <a:pt x="259" y="159"/>
                  </a:cubicBezTo>
                  <a:cubicBezTo>
                    <a:pt x="259" y="214"/>
                    <a:pt x="214" y="260"/>
                    <a:pt x="158" y="2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013">
                <a:solidFill>
                  <a:srgbClr val="000000"/>
                </a:solidFill>
              </a:endParaRPr>
            </a:p>
          </p:txBody>
        </p:sp>
      </p:grpSp>
      <p:sp>
        <p:nvSpPr>
          <p:cNvPr id="25" name="Rectangle 24" descr="" title=""/>
          <p:cNvSpPr/>
          <p:nvPr/>
        </p:nvSpPr>
        <p:spPr>
          <a:xfrm>
            <a:off x="900113" y="5018088"/>
            <a:ext cx="1585912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275 West Street</a:t>
            </a:r>
          </a:p>
          <a:p>
            <a:pPr algn="ctr">
              <a:defRPr/>
            </a:pP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Annapolis, MD 21401 </a:t>
            </a:r>
          </a:p>
        </p:txBody>
      </p:sp>
      <p:sp>
        <p:nvSpPr>
          <p:cNvPr id="26" name="Rectangle 25" descr="" title=""/>
          <p:cNvSpPr/>
          <p:nvPr/>
        </p:nvSpPr>
        <p:spPr>
          <a:xfrm>
            <a:off x="2808287" y="5018088"/>
            <a:ext cx="176371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dara.ung@comtechtel.com</a:t>
            </a:r>
          </a:p>
        </p:txBody>
      </p:sp>
      <p:sp>
        <p:nvSpPr>
          <p:cNvPr id="27" name="Rectangle 26" descr="" title=""/>
          <p:cNvSpPr/>
          <p:nvPr/>
        </p:nvSpPr>
        <p:spPr>
          <a:xfrm>
            <a:off x="4705350" y="5018088"/>
            <a:ext cx="1587500" cy="231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@</a:t>
            </a:r>
            <a:r>
              <a:rPr lang="en-US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ComtechET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8" name="Rectangle 27" descr="" title=""/>
          <p:cNvSpPr/>
          <p:nvPr/>
        </p:nvSpPr>
        <p:spPr>
          <a:xfrm>
            <a:off x="6632575" y="5018088"/>
            <a:ext cx="1585913" cy="231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www.comtechtel.com</a:t>
            </a:r>
          </a:p>
        </p:txBody>
      </p:sp>
      <p:sp>
        <p:nvSpPr>
          <p:cNvPr id="5" name="Title 4" descr="" title=""/>
          <p:cNvSpPr>
            <a:spLocks noGrp="1"/>
          </p:cNvSpPr>
          <p:nvPr>
            <p:ph type="title"/>
          </p:nvPr>
        </p:nvSpPr>
        <p:spPr>
          <a:xfrm>
            <a:off x="457200" y="381000"/>
            <a:ext cx="8686800" cy="609600"/>
          </a:xfrm>
        </p:spPr>
        <p:txBody>
          <a:bodyPr>
            <a:normAutofit/>
          </a:bodyPr>
          <a:lstStyle/>
          <a:p>
            <a:r>
              <a:rPr lang="en-US" dirty="0"/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2770616288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/>
          <p:cNvSpPr>
            <a:spLocks noGrp="1"/>
          </p:cNvSpPr>
          <p:nvPr>
            <p:ph type="title"/>
          </p:nvPr>
        </p:nvSpPr>
        <p:spPr>
          <a:xfrm>
            <a:off x="651161" y="381000"/>
            <a:ext cx="8298874" cy="1143000"/>
          </a:xfrm>
        </p:spPr>
        <p:txBody>
          <a:bodyPr>
            <a:noAutofit/>
          </a:bodyPr>
          <a:lstStyle/>
          <a:p>
            <a:r>
              <a:rPr lang="en-US" dirty="0">
                <a:cs typeface="Arial" panose="020B0604020202020204" pitchFamily="34" charset="0"/>
              </a:rPr>
              <a:t>Comtech’s Involvement with U.S. Wireless Emergency Alerts (WEA)</a:t>
            </a:r>
          </a:p>
        </p:txBody>
      </p:sp>
      <p:sp>
        <p:nvSpPr>
          <p:cNvPr id="3" name="Content Placeholder 2" descr="" title=""/>
          <p:cNvSpPr>
            <a:spLocks noGrp="1"/>
          </p:cNvSpPr>
          <p:nvPr>
            <p:ph idx="1"/>
          </p:nvPr>
        </p:nvSpPr>
        <p:spPr>
          <a:xfrm>
            <a:off x="761999" y="2421498"/>
            <a:ext cx="7681357" cy="32766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accent6">
                    <a:lumMod val="25000"/>
                  </a:schemeClr>
                </a:solidFill>
              </a:rPr>
              <a:t>CMSP gateway (</a:t>
            </a:r>
            <a:r>
              <a:rPr lang="en-US" sz="2000" u="sng" dirty="0">
                <a:solidFill>
                  <a:schemeClr val="accent6">
                    <a:lumMod val="25000"/>
                  </a:schemeClr>
                </a:solidFill>
              </a:rPr>
              <a:t>hosted</a:t>
            </a:r>
            <a:r>
              <a:rPr lang="en-US" sz="2000" dirty="0">
                <a:solidFill>
                  <a:schemeClr val="accent6">
                    <a:lumMod val="25000"/>
                  </a:schemeClr>
                </a:solidFill>
              </a:rPr>
              <a:t>) provider with multiple mobile carriers connected to the WEA platform for nationwide alerting.</a:t>
            </a:r>
          </a:p>
          <a:p>
            <a:r>
              <a:rPr lang="en-US" sz="2000" dirty="0">
                <a:solidFill>
                  <a:schemeClr val="accent6">
                    <a:lumMod val="25000"/>
                  </a:schemeClr>
                </a:solidFill>
              </a:rPr>
              <a:t>Multiple mobile carriers’ </a:t>
            </a:r>
            <a:r>
              <a:rPr lang="en-US" sz="2000" u="sng" dirty="0">
                <a:solidFill>
                  <a:schemeClr val="accent6">
                    <a:lumMod val="25000"/>
                  </a:schemeClr>
                </a:solidFill>
              </a:rPr>
              <a:t>in-network </a:t>
            </a:r>
            <a:r>
              <a:rPr lang="en-US" sz="2000" dirty="0">
                <a:solidFill>
                  <a:schemeClr val="accent6">
                    <a:lumMod val="25000"/>
                  </a:schemeClr>
                </a:solidFill>
              </a:rPr>
              <a:t>deployments.</a:t>
            </a:r>
          </a:p>
          <a:p>
            <a:r>
              <a:rPr lang="en-US" sz="2000" dirty="0">
                <a:solidFill>
                  <a:schemeClr val="accent6">
                    <a:lumMod val="25000"/>
                  </a:schemeClr>
                </a:solidFill>
              </a:rPr>
              <a:t>Extensive experience in on-boarding mobile carriers on the CMSP platform.</a:t>
            </a:r>
          </a:p>
          <a:p>
            <a:r>
              <a:rPr lang="en-US" sz="2000" dirty="0">
                <a:solidFill>
                  <a:schemeClr val="accent6">
                    <a:lumMod val="25000"/>
                  </a:schemeClr>
                </a:solidFill>
              </a:rPr>
              <a:t>Provider of the WARN Gateway system for PBS (Public Broadcast Station).</a:t>
            </a:r>
          </a:p>
          <a:p>
            <a:r>
              <a:rPr lang="en-US" sz="2000" dirty="0">
                <a:solidFill>
                  <a:schemeClr val="accent6">
                    <a:lumMod val="25000"/>
                  </a:schemeClr>
                </a:solidFill>
              </a:rPr>
              <a:t>Highly respected provider for public safety for E9-1-1 and NG9-1-1.</a:t>
            </a:r>
          </a:p>
        </p:txBody>
      </p:sp>
      <p:sp>
        <p:nvSpPr>
          <p:cNvPr id="5" name="TextBox 4" descr="" title=""/>
          <p:cNvSpPr txBox="1"/>
          <p:nvPr/>
        </p:nvSpPr>
        <p:spPr>
          <a:xfrm>
            <a:off x="610150" y="1546167"/>
            <a:ext cx="7985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Comtech is a trusted supplier to FEMA for emergency disaster recovery programs, including the WEA. </a:t>
            </a:r>
          </a:p>
        </p:txBody>
      </p:sp>
    </p:spTree>
    <p:extLst>
      <p:ext uri="{BB962C8B-B14F-4D97-AF65-F5344CB8AC3E}">
        <p14:creationId xmlns:p14="http://schemas.microsoft.com/office/powerpoint/2010/main" val="3026585785"/>
      </p:ext>
    </p:extLst>
  </p:cSld>
  <p:clrMapOvr>
    <a:masterClrMapping/>
  </p:clrMapOvr>
</p:sld>
</file>

<file path=ppt/slides/slide3.xml><?xml version="1.0" encoding="utf-8"?>
<p:sld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 descr="" title=""/>
          <p:cNvSpPr>
            <a:spLocks noGrp="1"/>
          </p:cNvSpPr>
          <p:nvPr>
            <p:ph type="title"/>
          </p:nvPr>
        </p:nvSpPr>
        <p:spPr>
          <a:xfrm>
            <a:off x="457200" y="381000"/>
            <a:ext cx="8686800" cy="715962"/>
          </a:xfrm>
        </p:spPr>
        <p:txBody>
          <a:bodyPr/>
          <a:lstStyle/>
          <a:p>
            <a:r>
              <a:rPr lang="en-US" dirty="0"/>
              <a:t>Wireless Emergency Alerts (WEA) Overview</a:t>
            </a:r>
          </a:p>
        </p:txBody>
      </p:sp>
      <p:pic>
        <p:nvPicPr>
          <p:cNvPr id="4098" name="Picture 2" descr="" title="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54" y="1137189"/>
            <a:ext cx="7812492" cy="504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 descr="" title=""/>
          <p:cNvSpPr/>
          <p:nvPr/>
        </p:nvSpPr>
        <p:spPr>
          <a:xfrm>
            <a:off x="3124200" y="2209800"/>
            <a:ext cx="2971800" cy="609600"/>
          </a:xfrm>
          <a:prstGeom prst="roundRect">
            <a:avLst/>
          </a:prstGeom>
          <a:gradFill flip="none" rotWithShape="1">
            <a:gsLst>
              <a:gs pos="4000">
                <a:schemeClr val="accent1">
                  <a:tint val="50000"/>
                  <a:satMod val="300000"/>
                </a:schemeClr>
              </a:gs>
              <a:gs pos="5000">
                <a:srgbClr val="82B7D5"/>
              </a:gs>
              <a:gs pos="60000">
                <a:schemeClr val="accent1">
                  <a:tint val="15000"/>
                  <a:satMod val="3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Government Administered</a:t>
            </a:r>
          </a:p>
        </p:txBody>
      </p:sp>
      <p:sp>
        <p:nvSpPr>
          <p:cNvPr id="3" name="TextBox 2" descr="" title=""/>
          <p:cNvSpPr txBox="1"/>
          <p:nvPr/>
        </p:nvSpPr>
        <p:spPr>
          <a:xfrm>
            <a:off x="7543800" y="3503711"/>
            <a:ext cx="47481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CBC</a:t>
            </a:r>
          </a:p>
        </p:txBody>
      </p:sp>
      <p:sp>
        <p:nvSpPr>
          <p:cNvPr id="4" name="TextBox 3" descr="" title=""/>
          <p:cNvSpPr txBox="1"/>
          <p:nvPr/>
        </p:nvSpPr>
        <p:spPr>
          <a:xfrm>
            <a:off x="7781205" y="5410200"/>
            <a:ext cx="685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352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/>
          <p:cNvSpPr>
            <a:spLocks noGrp="1"/>
          </p:cNvSpPr>
          <p:nvPr>
            <p:ph type="title"/>
          </p:nvPr>
        </p:nvSpPr>
        <p:spPr>
          <a:xfrm>
            <a:off x="588632" y="381000"/>
            <a:ext cx="8555368" cy="702623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Background – DHS Research </a:t>
            </a:r>
          </a:p>
        </p:txBody>
      </p:sp>
      <p:sp>
        <p:nvSpPr>
          <p:cNvPr id="4" name="Content Placeholder 3" descr="" title=""/>
          <p:cNvSpPr>
            <a:spLocks noGrp="1"/>
          </p:cNvSpPr>
          <p:nvPr>
            <p:ph idx="1"/>
          </p:nvPr>
        </p:nvSpPr>
        <p:spPr>
          <a:xfrm>
            <a:off x="588632" y="1143000"/>
            <a:ext cx="7945768" cy="480129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accent6">
                    <a:lumMod val="25000"/>
                  </a:schemeClr>
                </a:solidFill>
                <a:cs typeface="Arial" panose="020B0604020202020204" pitchFamily="34" charset="0"/>
              </a:rPr>
              <a:t>CMAS (WEA) went live April 2012 with county-level granularity geo-targeting.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accent6">
                    <a:lumMod val="25000"/>
                  </a:schemeClr>
                </a:solidFill>
                <a:cs typeface="Arial" panose="020B0604020202020204" pitchFamily="34" charset="0"/>
              </a:rPr>
              <a:t>WEA stakeholders (DHS, FEMA, NOAA etc. ) recognized the need for better granularity.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The research was conducted under contract with the U.S. Department of Homeland Security Science and Technology Directorate. In </a:t>
            </a:r>
            <a:r>
              <a:rPr lang="en-US" sz="2000" dirty="0">
                <a:solidFill>
                  <a:schemeClr val="accent6">
                    <a:lumMod val="25000"/>
                  </a:schemeClr>
                </a:solidFill>
                <a:cs typeface="Arial" panose="020B0604020202020204" pitchFamily="34" charset="0"/>
              </a:rPr>
              <a:t>November 2013, DHS awarded Comtech a contract to investigate the feasibility of using enhanced geo-targeting algorithms better than minimum requirement.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accent6">
                    <a:lumMod val="25000"/>
                  </a:schemeClr>
                </a:solidFill>
                <a:cs typeface="Arial" panose="020B0604020202020204" pitchFamily="34" charset="0"/>
              </a:rPr>
              <a:t>The project was divided in two phases:</a:t>
            </a:r>
            <a:r>
              <a:rPr lang="en-US" sz="2400" dirty="0">
                <a:solidFill>
                  <a:schemeClr val="accent6">
                    <a:lumMod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solidFill>
                  <a:schemeClr val="accent6">
                    <a:lumMod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Phase 1 </a:t>
            </a:r>
            <a:r>
              <a:rPr lang="en-US" sz="1800" dirty="0">
                <a:solidFill>
                  <a:schemeClr val="accent6">
                    <a:lumMod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en-US" sz="1800" dirty="0">
                <a:solidFill>
                  <a:schemeClr val="accent6">
                    <a:lumMod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Evaluated the use of predicted cellular RF coverage areas in geo-targeting algorithm in lab environment, completed in May 2014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solidFill>
                  <a:schemeClr val="accent6">
                    <a:lumMod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Phase 2 – Field Testing in Live Network of Phase 1, completed April 2016</a:t>
            </a:r>
          </a:p>
        </p:txBody>
      </p:sp>
    </p:spTree>
    <p:extLst>
      <p:ext uri="{BB962C8B-B14F-4D97-AF65-F5344CB8AC3E}">
        <p14:creationId xmlns:p14="http://schemas.microsoft.com/office/powerpoint/2010/main" val="15683084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/>
          <p:cNvSpPr>
            <a:spLocks noGrp="1"/>
          </p:cNvSpPr>
          <p:nvPr>
            <p:ph type="title"/>
          </p:nvPr>
        </p:nvSpPr>
        <p:spPr>
          <a:xfrm>
            <a:off x="685800" y="366949"/>
            <a:ext cx="7571312" cy="699852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WEA Geo-Targeting Methods Today </a:t>
            </a:r>
          </a:p>
        </p:txBody>
      </p:sp>
      <p:pic>
        <p:nvPicPr>
          <p:cNvPr id="6" name="Picture 5" descr="" title=""/>
          <p:cNvPicPr>
            <a:picLocks noChangeAspect="1"/>
          </p:cNvPicPr>
          <p:nvPr/>
        </p:nvPicPr>
        <p:blipFill rotWithShape="1">
          <a:blip r:embed="rId4" cstate="print"/>
          <a:srcRect b="3469"/>
          <a:stretch/>
        </p:blipFill>
        <p:spPr>
          <a:xfrm>
            <a:off x="585165" y="1219201"/>
            <a:ext cx="7339635" cy="4267200"/>
          </a:xfrm>
          <a:prstGeom prst="rect">
            <a:avLst/>
          </a:prstGeom>
        </p:spPr>
      </p:pic>
      <p:sp>
        <p:nvSpPr>
          <p:cNvPr id="3" name="TextBox 2" descr="" title=""/>
          <p:cNvSpPr txBox="1"/>
          <p:nvPr/>
        </p:nvSpPr>
        <p:spPr>
          <a:xfrm>
            <a:off x="4017523" y="5029200"/>
            <a:ext cx="14318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Point in Poly </a:t>
            </a:r>
          </a:p>
        </p:txBody>
      </p:sp>
      <p:sp>
        <p:nvSpPr>
          <p:cNvPr id="5" name="TextBox 4" descr="" title=""/>
          <p:cNvSpPr txBox="1"/>
          <p:nvPr/>
        </p:nvSpPr>
        <p:spPr>
          <a:xfrm>
            <a:off x="6324600" y="5029200"/>
            <a:ext cx="13394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US" dirty="0"/>
              <a:t>Poly in Poly </a:t>
            </a:r>
          </a:p>
        </p:txBody>
      </p:sp>
    </p:spTree>
    <p:extLst>
      <p:ext uri="{BB962C8B-B14F-4D97-AF65-F5344CB8AC3E}">
        <p14:creationId xmlns:p14="http://schemas.microsoft.com/office/powerpoint/2010/main" val="3928433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/>
          <p:cNvSpPr>
            <a:spLocks noGrp="1"/>
          </p:cNvSpPr>
          <p:nvPr>
            <p:ph type="title"/>
          </p:nvPr>
        </p:nvSpPr>
        <p:spPr>
          <a:xfrm>
            <a:off x="609600" y="366949"/>
            <a:ext cx="7571312" cy="623652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Basic Concepts – Cell Tower vs Cell Sector</a:t>
            </a:r>
          </a:p>
        </p:txBody>
      </p:sp>
      <p:pic>
        <p:nvPicPr>
          <p:cNvPr id="1026" name="Picture 2" descr="" title="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724" y="1295400"/>
            <a:ext cx="3352800" cy="345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 descr="" title=""/>
          <p:cNvCxnSpPr/>
          <p:nvPr/>
        </p:nvCxnSpPr>
        <p:spPr>
          <a:xfrm flipV="1">
            <a:off x="1872924" y="3124200"/>
            <a:ext cx="2286000" cy="457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 descr="" title=""/>
          <p:cNvSpPr/>
          <p:nvPr/>
        </p:nvSpPr>
        <p:spPr>
          <a:xfrm>
            <a:off x="958524" y="3657600"/>
            <a:ext cx="1600200" cy="304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Cell Tower</a:t>
            </a:r>
          </a:p>
        </p:txBody>
      </p:sp>
      <p:sp>
        <p:nvSpPr>
          <p:cNvPr id="10" name="TextBox 9" descr="" title=""/>
          <p:cNvSpPr txBox="1"/>
          <p:nvPr/>
        </p:nvSpPr>
        <p:spPr>
          <a:xfrm>
            <a:off x="2667000" y="4965439"/>
            <a:ext cx="3898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some towers have up to 6 sectors</a:t>
            </a:r>
          </a:p>
        </p:txBody>
      </p:sp>
    </p:spTree>
    <p:extLst>
      <p:ext uri="{BB962C8B-B14F-4D97-AF65-F5344CB8AC3E}">
        <p14:creationId xmlns:p14="http://schemas.microsoft.com/office/powerpoint/2010/main" val="3268093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/>
          <p:cNvSpPr>
            <a:spLocks noGrp="1"/>
          </p:cNvSpPr>
          <p:nvPr>
            <p:ph type="title"/>
          </p:nvPr>
        </p:nvSpPr>
        <p:spPr>
          <a:xfrm>
            <a:off x="609600" y="381000"/>
            <a:ext cx="7571312" cy="609600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Basic Concepts – RF Propagation Model</a:t>
            </a:r>
          </a:p>
        </p:txBody>
      </p:sp>
      <p:pic>
        <p:nvPicPr>
          <p:cNvPr id="2050" name="Picture 2" descr="" title="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18272"/>
            <a:ext cx="3048000" cy="3827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" title="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80968">
            <a:off x="5667926" y="2167678"/>
            <a:ext cx="2706123" cy="2328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 descr="" title=""/>
          <p:cNvSpPr/>
          <p:nvPr/>
        </p:nvSpPr>
        <p:spPr>
          <a:xfrm>
            <a:off x="3944157" y="2615585"/>
            <a:ext cx="1219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 descr="" title=""/>
          <p:cNvSpPr txBox="1"/>
          <p:nvPr/>
        </p:nvSpPr>
        <p:spPr>
          <a:xfrm>
            <a:off x="609600" y="5348406"/>
            <a:ext cx="39441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Generated By Cell Planning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Sets of Polygons with LAT/LON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– Radio characteristics, terrains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Box 8" descr="" title=""/>
          <p:cNvSpPr txBox="1"/>
          <p:nvPr/>
        </p:nvSpPr>
        <p:spPr>
          <a:xfrm>
            <a:off x="4800600" y="5380672"/>
            <a:ext cx="4157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Set Import into DB for Each Sector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Polygon/Sector with many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Tower has 3 Polygons</a:t>
            </a:r>
          </a:p>
        </p:txBody>
      </p:sp>
    </p:spTree>
    <p:extLst>
      <p:ext uri="{BB962C8B-B14F-4D97-AF65-F5344CB8AC3E}">
        <p14:creationId xmlns:p14="http://schemas.microsoft.com/office/powerpoint/2010/main" val="1237478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" title=""/>
          <p:cNvSpPr>
            <a:spLocks noGrp="1"/>
          </p:cNvSpPr>
          <p:nvPr>
            <p:ph type="title"/>
          </p:nvPr>
        </p:nvSpPr>
        <p:spPr>
          <a:xfrm>
            <a:off x="609600" y="382936"/>
            <a:ext cx="8545484" cy="607664"/>
          </a:xfrm>
        </p:spPr>
        <p:txBody>
          <a:bodyPr/>
          <a:lstStyle/>
          <a:p>
            <a:r>
              <a:rPr lang="en-US" dirty="0"/>
              <a:t>Basic WEA Alert Use Case</a:t>
            </a:r>
          </a:p>
        </p:txBody>
      </p:sp>
      <p:pic>
        <p:nvPicPr>
          <p:cNvPr id="4098" name="Picture 2" descr="" title="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794863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 descr="" title=""/>
          <p:cNvCxnSpPr/>
          <p:nvPr/>
        </p:nvCxnSpPr>
        <p:spPr>
          <a:xfrm>
            <a:off x="5627211" y="1295400"/>
            <a:ext cx="0" cy="50292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 descr="" title=""/>
          <p:cNvSpPr txBox="1"/>
          <p:nvPr/>
        </p:nvSpPr>
        <p:spPr>
          <a:xfrm>
            <a:off x="4201388" y="1203308"/>
            <a:ext cx="1404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Comtech Lab</a:t>
            </a:r>
          </a:p>
        </p:txBody>
      </p:sp>
      <p:sp>
        <p:nvSpPr>
          <p:cNvPr id="8" name="Right Arrow 7" descr="" title=""/>
          <p:cNvSpPr/>
          <p:nvPr/>
        </p:nvSpPr>
        <p:spPr>
          <a:xfrm>
            <a:off x="5693923" y="1524000"/>
            <a:ext cx="116407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 descr="" title=""/>
          <p:cNvSpPr txBox="1"/>
          <p:nvPr/>
        </p:nvSpPr>
        <p:spPr>
          <a:xfrm>
            <a:off x="5648291" y="1203308"/>
            <a:ext cx="2505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Live Carrier Environment</a:t>
            </a:r>
          </a:p>
        </p:txBody>
      </p:sp>
      <p:sp>
        <p:nvSpPr>
          <p:cNvPr id="12" name="Right Arrow 11" descr="" title=""/>
          <p:cNvSpPr/>
          <p:nvPr/>
        </p:nvSpPr>
        <p:spPr>
          <a:xfrm rot="10800000">
            <a:off x="4390179" y="1524001"/>
            <a:ext cx="1164077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17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 descr="" title=""/>
          <p:cNvGrpSpPr/>
          <p:nvPr/>
        </p:nvGrpSpPr>
        <p:grpSpPr>
          <a:xfrm rot="2304837">
            <a:off x="2117655" y="1385193"/>
            <a:ext cx="1253531" cy="1358622"/>
            <a:chOff x="3127969" y="3896657"/>
            <a:chExt cx="2638085" cy="2457129"/>
          </a:xfrm>
          <a:solidFill>
            <a:schemeClr val="bg1">
              <a:lumMod val="65000"/>
              <a:alpha val="40000"/>
            </a:schemeClr>
          </a:solidFill>
        </p:grpSpPr>
        <p:sp>
          <p:nvSpPr>
            <p:cNvPr id="44" name="Freeform 43" descr="" title=""/>
            <p:cNvSpPr/>
            <p:nvPr/>
          </p:nvSpPr>
          <p:spPr>
            <a:xfrm rot="21347809">
              <a:off x="4470655" y="4092096"/>
              <a:ext cx="1295399" cy="1585828"/>
            </a:xfrm>
            <a:custGeom>
              <a:avLst/>
              <a:gdLst>
                <a:gd name="connsiteX0" fmla="*/ 0 w 1021404"/>
                <a:gd name="connsiteY0" fmla="*/ 515566 h 1303507"/>
                <a:gd name="connsiteX1" fmla="*/ 204281 w 1021404"/>
                <a:gd name="connsiteY1" fmla="*/ 0 h 1303507"/>
                <a:gd name="connsiteX2" fmla="*/ 1011677 w 1021404"/>
                <a:gd name="connsiteY2" fmla="*/ 77821 h 1303507"/>
                <a:gd name="connsiteX3" fmla="*/ 1021404 w 1021404"/>
                <a:gd name="connsiteY3" fmla="*/ 817124 h 1303507"/>
                <a:gd name="connsiteX4" fmla="*/ 408562 w 1021404"/>
                <a:gd name="connsiteY4" fmla="*/ 1303507 h 1303507"/>
                <a:gd name="connsiteX5" fmla="*/ 145915 w 1021404"/>
                <a:gd name="connsiteY5" fmla="*/ 1001949 h 1303507"/>
                <a:gd name="connsiteX6" fmla="*/ 0 w 1021404"/>
                <a:gd name="connsiteY6" fmla="*/ 515566 h 130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1404" h="1303507">
                  <a:moveTo>
                    <a:pt x="0" y="515566"/>
                  </a:moveTo>
                  <a:lnTo>
                    <a:pt x="204281" y="0"/>
                  </a:lnTo>
                  <a:lnTo>
                    <a:pt x="1011677" y="77821"/>
                  </a:lnTo>
                  <a:lnTo>
                    <a:pt x="1021404" y="817124"/>
                  </a:lnTo>
                  <a:lnTo>
                    <a:pt x="408562" y="1303507"/>
                  </a:lnTo>
                  <a:lnTo>
                    <a:pt x="145915" y="1001949"/>
                  </a:lnTo>
                  <a:lnTo>
                    <a:pt x="0" y="51556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3B</a:t>
              </a:r>
            </a:p>
          </p:txBody>
        </p:sp>
        <p:sp>
          <p:nvSpPr>
            <p:cNvPr id="45" name="Freeform 44" descr="" title=""/>
            <p:cNvSpPr/>
            <p:nvPr/>
          </p:nvSpPr>
          <p:spPr>
            <a:xfrm rot="20427216">
              <a:off x="3476869" y="5050279"/>
              <a:ext cx="1295400" cy="1303507"/>
            </a:xfrm>
            <a:custGeom>
              <a:avLst/>
              <a:gdLst>
                <a:gd name="connsiteX0" fmla="*/ 0 w 1021404"/>
                <a:gd name="connsiteY0" fmla="*/ 515566 h 1303507"/>
                <a:gd name="connsiteX1" fmla="*/ 204281 w 1021404"/>
                <a:gd name="connsiteY1" fmla="*/ 0 h 1303507"/>
                <a:gd name="connsiteX2" fmla="*/ 1011677 w 1021404"/>
                <a:gd name="connsiteY2" fmla="*/ 77821 h 1303507"/>
                <a:gd name="connsiteX3" fmla="*/ 1021404 w 1021404"/>
                <a:gd name="connsiteY3" fmla="*/ 817124 h 1303507"/>
                <a:gd name="connsiteX4" fmla="*/ 408562 w 1021404"/>
                <a:gd name="connsiteY4" fmla="*/ 1303507 h 1303507"/>
                <a:gd name="connsiteX5" fmla="*/ 145915 w 1021404"/>
                <a:gd name="connsiteY5" fmla="*/ 1001949 h 1303507"/>
                <a:gd name="connsiteX6" fmla="*/ 0 w 1021404"/>
                <a:gd name="connsiteY6" fmla="*/ 515566 h 130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1404" h="1303507">
                  <a:moveTo>
                    <a:pt x="0" y="515566"/>
                  </a:moveTo>
                  <a:lnTo>
                    <a:pt x="204281" y="0"/>
                  </a:lnTo>
                  <a:lnTo>
                    <a:pt x="1011677" y="77821"/>
                  </a:lnTo>
                  <a:lnTo>
                    <a:pt x="1021404" y="817124"/>
                  </a:lnTo>
                  <a:lnTo>
                    <a:pt x="408562" y="1303507"/>
                  </a:lnTo>
                  <a:lnTo>
                    <a:pt x="145915" y="1001949"/>
                  </a:lnTo>
                  <a:lnTo>
                    <a:pt x="0" y="51556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3C</a:t>
              </a:r>
            </a:p>
          </p:txBody>
        </p:sp>
        <p:sp>
          <p:nvSpPr>
            <p:cNvPr id="46" name="Freeform 45" descr="" title=""/>
            <p:cNvSpPr/>
            <p:nvPr/>
          </p:nvSpPr>
          <p:spPr>
            <a:xfrm rot="901563">
              <a:off x="3127969" y="3896657"/>
              <a:ext cx="1440264" cy="1394680"/>
            </a:xfrm>
            <a:custGeom>
              <a:avLst/>
              <a:gdLst>
                <a:gd name="connsiteX0" fmla="*/ 0 w 1021404"/>
                <a:gd name="connsiteY0" fmla="*/ 515566 h 1303507"/>
                <a:gd name="connsiteX1" fmla="*/ 204281 w 1021404"/>
                <a:gd name="connsiteY1" fmla="*/ 0 h 1303507"/>
                <a:gd name="connsiteX2" fmla="*/ 1011677 w 1021404"/>
                <a:gd name="connsiteY2" fmla="*/ 77821 h 1303507"/>
                <a:gd name="connsiteX3" fmla="*/ 1021404 w 1021404"/>
                <a:gd name="connsiteY3" fmla="*/ 817124 h 1303507"/>
                <a:gd name="connsiteX4" fmla="*/ 408562 w 1021404"/>
                <a:gd name="connsiteY4" fmla="*/ 1303507 h 1303507"/>
                <a:gd name="connsiteX5" fmla="*/ 145915 w 1021404"/>
                <a:gd name="connsiteY5" fmla="*/ 1001949 h 1303507"/>
                <a:gd name="connsiteX6" fmla="*/ 0 w 1021404"/>
                <a:gd name="connsiteY6" fmla="*/ 515566 h 130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1404" h="1303507">
                  <a:moveTo>
                    <a:pt x="0" y="515566"/>
                  </a:moveTo>
                  <a:lnTo>
                    <a:pt x="204281" y="0"/>
                  </a:lnTo>
                  <a:lnTo>
                    <a:pt x="1011677" y="77821"/>
                  </a:lnTo>
                  <a:lnTo>
                    <a:pt x="1021404" y="817124"/>
                  </a:lnTo>
                  <a:lnTo>
                    <a:pt x="408562" y="1303507"/>
                  </a:lnTo>
                  <a:lnTo>
                    <a:pt x="145915" y="1001949"/>
                  </a:lnTo>
                  <a:lnTo>
                    <a:pt x="0" y="51556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3A</a:t>
              </a:r>
            </a:p>
          </p:txBody>
        </p:sp>
        <p:sp>
          <p:nvSpPr>
            <p:cNvPr id="47" name="Isosceles Triangle 46" descr="" title=""/>
            <p:cNvSpPr/>
            <p:nvPr/>
          </p:nvSpPr>
          <p:spPr>
            <a:xfrm>
              <a:off x="4381500" y="4747109"/>
              <a:ext cx="228600" cy="248055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 descr="" title=""/>
          <p:cNvSpPr>
            <a:spLocks noGrp="1"/>
          </p:cNvSpPr>
          <p:nvPr>
            <p:ph type="title"/>
          </p:nvPr>
        </p:nvSpPr>
        <p:spPr>
          <a:xfrm>
            <a:off x="609600" y="386427"/>
            <a:ext cx="8534400" cy="62649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Theoretical Expectation - Example</a:t>
            </a:r>
          </a:p>
        </p:txBody>
      </p:sp>
      <p:sp>
        <p:nvSpPr>
          <p:cNvPr id="7" name="Freeform 6" descr="" title=""/>
          <p:cNvSpPr/>
          <p:nvPr/>
        </p:nvSpPr>
        <p:spPr>
          <a:xfrm>
            <a:off x="1219200" y="2052423"/>
            <a:ext cx="2519464" cy="2110902"/>
          </a:xfrm>
          <a:custGeom>
            <a:avLst/>
            <a:gdLst>
              <a:gd name="connsiteX0" fmla="*/ 0 w 2519464"/>
              <a:gd name="connsiteY0" fmla="*/ 875489 h 2110902"/>
              <a:gd name="connsiteX1" fmla="*/ 642026 w 2519464"/>
              <a:gd name="connsiteY1" fmla="*/ 0 h 2110902"/>
              <a:gd name="connsiteX2" fmla="*/ 1682885 w 2519464"/>
              <a:gd name="connsiteY2" fmla="*/ 175097 h 2110902"/>
              <a:gd name="connsiteX3" fmla="*/ 2519464 w 2519464"/>
              <a:gd name="connsiteY3" fmla="*/ 1371600 h 2110902"/>
              <a:gd name="connsiteX4" fmla="*/ 1575881 w 2519464"/>
              <a:gd name="connsiteY4" fmla="*/ 2110902 h 2110902"/>
              <a:gd name="connsiteX5" fmla="*/ 252919 w 2519464"/>
              <a:gd name="connsiteY5" fmla="*/ 1857983 h 2110902"/>
              <a:gd name="connsiteX6" fmla="*/ 0 w 2519464"/>
              <a:gd name="connsiteY6" fmla="*/ 875489 h 211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9464" h="2110902">
                <a:moveTo>
                  <a:pt x="0" y="875489"/>
                </a:moveTo>
                <a:lnTo>
                  <a:pt x="642026" y="0"/>
                </a:lnTo>
                <a:lnTo>
                  <a:pt x="1682885" y="175097"/>
                </a:lnTo>
                <a:lnTo>
                  <a:pt x="2519464" y="1371600"/>
                </a:lnTo>
                <a:lnTo>
                  <a:pt x="1575881" y="2110902"/>
                </a:lnTo>
                <a:lnTo>
                  <a:pt x="252919" y="1857983"/>
                </a:lnTo>
                <a:lnTo>
                  <a:pt x="0" y="875489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 descr="" title=""/>
          <p:cNvSpPr/>
          <p:nvPr/>
        </p:nvSpPr>
        <p:spPr>
          <a:xfrm>
            <a:off x="4876800" y="1987501"/>
            <a:ext cx="2519464" cy="2110902"/>
          </a:xfrm>
          <a:custGeom>
            <a:avLst/>
            <a:gdLst>
              <a:gd name="connsiteX0" fmla="*/ 0 w 2519464"/>
              <a:gd name="connsiteY0" fmla="*/ 875489 h 2110902"/>
              <a:gd name="connsiteX1" fmla="*/ 642026 w 2519464"/>
              <a:gd name="connsiteY1" fmla="*/ 0 h 2110902"/>
              <a:gd name="connsiteX2" fmla="*/ 1682885 w 2519464"/>
              <a:gd name="connsiteY2" fmla="*/ 175097 h 2110902"/>
              <a:gd name="connsiteX3" fmla="*/ 2519464 w 2519464"/>
              <a:gd name="connsiteY3" fmla="*/ 1371600 h 2110902"/>
              <a:gd name="connsiteX4" fmla="*/ 1575881 w 2519464"/>
              <a:gd name="connsiteY4" fmla="*/ 2110902 h 2110902"/>
              <a:gd name="connsiteX5" fmla="*/ 252919 w 2519464"/>
              <a:gd name="connsiteY5" fmla="*/ 1857983 h 2110902"/>
              <a:gd name="connsiteX6" fmla="*/ 0 w 2519464"/>
              <a:gd name="connsiteY6" fmla="*/ 875489 h 211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9464" h="2110902">
                <a:moveTo>
                  <a:pt x="0" y="875489"/>
                </a:moveTo>
                <a:lnTo>
                  <a:pt x="642026" y="0"/>
                </a:lnTo>
                <a:lnTo>
                  <a:pt x="1682885" y="175097"/>
                </a:lnTo>
                <a:lnTo>
                  <a:pt x="2519464" y="1371600"/>
                </a:lnTo>
                <a:lnTo>
                  <a:pt x="1575881" y="2110902"/>
                </a:lnTo>
                <a:lnTo>
                  <a:pt x="252919" y="1857983"/>
                </a:lnTo>
                <a:lnTo>
                  <a:pt x="0" y="875489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" title=""/>
          <p:cNvGrpSpPr/>
          <p:nvPr/>
        </p:nvGrpSpPr>
        <p:grpSpPr>
          <a:xfrm rot="1552814">
            <a:off x="5756869" y="1362856"/>
            <a:ext cx="1253531" cy="1358622"/>
            <a:chOff x="3127969" y="3896657"/>
            <a:chExt cx="2638085" cy="2457129"/>
          </a:xfrm>
          <a:solidFill>
            <a:schemeClr val="accent1">
              <a:alpha val="40000"/>
            </a:schemeClr>
          </a:solidFill>
        </p:grpSpPr>
        <p:sp>
          <p:nvSpPr>
            <p:cNvPr id="13" name="Freeform 12" descr="" title=""/>
            <p:cNvSpPr/>
            <p:nvPr/>
          </p:nvSpPr>
          <p:spPr>
            <a:xfrm rot="21347809">
              <a:off x="4470655" y="4092096"/>
              <a:ext cx="1295399" cy="1585828"/>
            </a:xfrm>
            <a:custGeom>
              <a:avLst/>
              <a:gdLst>
                <a:gd name="connsiteX0" fmla="*/ 0 w 1021404"/>
                <a:gd name="connsiteY0" fmla="*/ 515566 h 1303507"/>
                <a:gd name="connsiteX1" fmla="*/ 204281 w 1021404"/>
                <a:gd name="connsiteY1" fmla="*/ 0 h 1303507"/>
                <a:gd name="connsiteX2" fmla="*/ 1011677 w 1021404"/>
                <a:gd name="connsiteY2" fmla="*/ 77821 h 1303507"/>
                <a:gd name="connsiteX3" fmla="*/ 1021404 w 1021404"/>
                <a:gd name="connsiteY3" fmla="*/ 817124 h 1303507"/>
                <a:gd name="connsiteX4" fmla="*/ 408562 w 1021404"/>
                <a:gd name="connsiteY4" fmla="*/ 1303507 h 1303507"/>
                <a:gd name="connsiteX5" fmla="*/ 145915 w 1021404"/>
                <a:gd name="connsiteY5" fmla="*/ 1001949 h 1303507"/>
                <a:gd name="connsiteX6" fmla="*/ 0 w 1021404"/>
                <a:gd name="connsiteY6" fmla="*/ 515566 h 130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1404" h="1303507">
                  <a:moveTo>
                    <a:pt x="0" y="515566"/>
                  </a:moveTo>
                  <a:lnTo>
                    <a:pt x="204281" y="0"/>
                  </a:lnTo>
                  <a:lnTo>
                    <a:pt x="1011677" y="77821"/>
                  </a:lnTo>
                  <a:lnTo>
                    <a:pt x="1021404" y="817124"/>
                  </a:lnTo>
                  <a:lnTo>
                    <a:pt x="408562" y="1303507"/>
                  </a:lnTo>
                  <a:lnTo>
                    <a:pt x="145915" y="1001949"/>
                  </a:lnTo>
                  <a:lnTo>
                    <a:pt x="0" y="51556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3B</a:t>
              </a:r>
            </a:p>
          </p:txBody>
        </p:sp>
        <p:sp>
          <p:nvSpPr>
            <p:cNvPr id="18" name="Freeform 17" descr="" title=""/>
            <p:cNvSpPr/>
            <p:nvPr/>
          </p:nvSpPr>
          <p:spPr>
            <a:xfrm rot="20427216">
              <a:off x="3476869" y="5050279"/>
              <a:ext cx="1295400" cy="1303507"/>
            </a:xfrm>
            <a:custGeom>
              <a:avLst/>
              <a:gdLst>
                <a:gd name="connsiteX0" fmla="*/ 0 w 1021404"/>
                <a:gd name="connsiteY0" fmla="*/ 515566 h 1303507"/>
                <a:gd name="connsiteX1" fmla="*/ 204281 w 1021404"/>
                <a:gd name="connsiteY1" fmla="*/ 0 h 1303507"/>
                <a:gd name="connsiteX2" fmla="*/ 1011677 w 1021404"/>
                <a:gd name="connsiteY2" fmla="*/ 77821 h 1303507"/>
                <a:gd name="connsiteX3" fmla="*/ 1021404 w 1021404"/>
                <a:gd name="connsiteY3" fmla="*/ 817124 h 1303507"/>
                <a:gd name="connsiteX4" fmla="*/ 408562 w 1021404"/>
                <a:gd name="connsiteY4" fmla="*/ 1303507 h 1303507"/>
                <a:gd name="connsiteX5" fmla="*/ 145915 w 1021404"/>
                <a:gd name="connsiteY5" fmla="*/ 1001949 h 1303507"/>
                <a:gd name="connsiteX6" fmla="*/ 0 w 1021404"/>
                <a:gd name="connsiteY6" fmla="*/ 515566 h 130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1404" h="1303507">
                  <a:moveTo>
                    <a:pt x="0" y="515566"/>
                  </a:moveTo>
                  <a:lnTo>
                    <a:pt x="204281" y="0"/>
                  </a:lnTo>
                  <a:lnTo>
                    <a:pt x="1011677" y="77821"/>
                  </a:lnTo>
                  <a:lnTo>
                    <a:pt x="1021404" y="817124"/>
                  </a:lnTo>
                  <a:lnTo>
                    <a:pt x="408562" y="1303507"/>
                  </a:lnTo>
                  <a:lnTo>
                    <a:pt x="145915" y="1001949"/>
                  </a:lnTo>
                  <a:lnTo>
                    <a:pt x="0" y="51556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3C</a:t>
              </a:r>
            </a:p>
          </p:txBody>
        </p:sp>
        <p:sp>
          <p:nvSpPr>
            <p:cNvPr id="19" name="Freeform 18" descr="" title=""/>
            <p:cNvSpPr/>
            <p:nvPr/>
          </p:nvSpPr>
          <p:spPr>
            <a:xfrm rot="901563">
              <a:off x="3127969" y="3896657"/>
              <a:ext cx="1440264" cy="1394680"/>
            </a:xfrm>
            <a:custGeom>
              <a:avLst/>
              <a:gdLst>
                <a:gd name="connsiteX0" fmla="*/ 0 w 1021404"/>
                <a:gd name="connsiteY0" fmla="*/ 515566 h 1303507"/>
                <a:gd name="connsiteX1" fmla="*/ 204281 w 1021404"/>
                <a:gd name="connsiteY1" fmla="*/ 0 h 1303507"/>
                <a:gd name="connsiteX2" fmla="*/ 1011677 w 1021404"/>
                <a:gd name="connsiteY2" fmla="*/ 77821 h 1303507"/>
                <a:gd name="connsiteX3" fmla="*/ 1021404 w 1021404"/>
                <a:gd name="connsiteY3" fmla="*/ 817124 h 1303507"/>
                <a:gd name="connsiteX4" fmla="*/ 408562 w 1021404"/>
                <a:gd name="connsiteY4" fmla="*/ 1303507 h 1303507"/>
                <a:gd name="connsiteX5" fmla="*/ 145915 w 1021404"/>
                <a:gd name="connsiteY5" fmla="*/ 1001949 h 1303507"/>
                <a:gd name="connsiteX6" fmla="*/ 0 w 1021404"/>
                <a:gd name="connsiteY6" fmla="*/ 515566 h 130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1404" h="1303507">
                  <a:moveTo>
                    <a:pt x="0" y="515566"/>
                  </a:moveTo>
                  <a:lnTo>
                    <a:pt x="204281" y="0"/>
                  </a:lnTo>
                  <a:lnTo>
                    <a:pt x="1011677" y="77821"/>
                  </a:lnTo>
                  <a:lnTo>
                    <a:pt x="1021404" y="817124"/>
                  </a:lnTo>
                  <a:lnTo>
                    <a:pt x="408562" y="1303507"/>
                  </a:lnTo>
                  <a:lnTo>
                    <a:pt x="145915" y="1001949"/>
                  </a:lnTo>
                  <a:lnTo>
                    <a:pt x="0" y="51556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3A</a:t>
              </a:r>
            </a:p>
          </p:txBody>
        </p:sp>
        <p:sp>
          <p:nvSpPr>
            <p:cNvPr id="14" name="Isosceles Triangle 13" descr="" title=""/>
            <p:cNvSpPr/>
            <p:nvPr/>
          </p:nvSpPr>
          <p:spPr>
            <a:xfrm>
              <a:off x="4381500" y="4747109"/>
              <a:ext cx="228600" cy="248055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 descr="" title=""/>
          <p:cNvGrpSpPr/>
          <p:nvPr/>
        </p:nvGrpSpPr>
        <p:grpSpPr>
          <a:xfrm>
            <a:off x="4835273" y="2160174"/>
            <a:ext cx="1253531" cy="1358622"/>
            <a:chOff x="3127969" y="3896657"/>
            <a:chExt cx="2638085" cy="2457129"/>
          </a:xfrm>
          <a:solidFill>
            <a:schemeClr val="accent1">
              <a:alpha val="40000"/>
            </a:schemeClr>
          </a:solidFill>
        </p:grpSpPr>
        <p:sp>
          <p:nvSpPr>
            <p:cNvPr id="23" name="Freeform 22" descr="" title=""/>
            <p:cNvSpPr/>
            <p:nvPr/>
          </p:nvSpPr>
          <p:spPr>
            <a:xfrm rot="21347809">
              <a:off x="4470655" y="4092096"/>
              <a:ext cx="1295399" cy="1585828"/>
            </a:xfrm>
            <a:custGeom>
              <a:avLst/>
              <a:gdLst>
                <a:gd name="connsiteX0" fmla="*/ 0 w 1021404"/>
                <a:gd name="connsiteY0" fmla="*/ 515566 h 1303507"/>
                <a:gd name="connsiteX1" fmla="*/ 204281 w 1021404"/>
                <a:gd name="connsiteY1" fmla="*/ 0 h 1303507"/>
                <a:gd name="connsiteX2" fmla="*/ 1011677 w 1021404"/>
                <a:gd name="connsiteY2" fmla="*/ 77821 h 1303507"/>
                <a:gd name="connsiteX3" fmla="*/ 1021404 w 1021404"/>
                <a:gd name="connsiteY3" fmla="*/ 817124 h 1303507"/>
                <a:gd name="connsiteX4" fmla="*/ 408562 w 1021404"/>
                <a:gd name="connsiteY4" fmla="*/ 1303507 h 1303507"/>
                <a:gd name="connsiteX5" fmla="*/ 145915 w 1021404"/>
                <a:gd name="connsiteY5" fmla="*/ 1001949 h 1303507"/>
                <a:gd name="connsiteX6" fmla="*/ 0 w 1021404"/>
                <a:gd name="connsiteY6" fmla="*/ 515566 h 130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1404" h="1303507">
                  <a:moveTo>
                    <a:pt x="0" y="515566"/>
                  </a:moveTo>
                  <a:lnTo>
                    <a:pt x="204281" y="0"/>
                  </a:lnTo>
                  <a:lnTo>
                    <a:pt x="1011677" y="77821"/>
                  </a:lnTo>
                  <a:lnTo>
                    <a:pt x="1021404" y="817124"/>
                  </a:lnTo>
                  <a:lnTo>
                    <a:pt x="408562" y="1303507"/>
                  </a:lnTo>
                  <a:lnTo>
                    <a:pt x="145915" y="1001949"/>
                  </a:lnTo>
                  <a:lnTo>
                    <a:pt x="0" y="51556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1B</a:t>
              </a:r>
            </a:p>
          </p:txBody>
        </p:sp>
        <p:sp>
          <p:nvSpPr>
            <p:cNvPr id="24" name="Freeform 23" descr="" title=""/>
            <p:cNvSpPr/>
            <p:nvPr/>
          </p:nvSpPr>
          <p:spPr>
            <a:xfrm rot="20427216">
              <a:off x="3476869" y="5050279"/>
              <a:ext cx="1295400" cy="1303507"/>
            </a:xfrm>
            <a:custGeom>
              <a:avLst/>
              <a:gdLst>
                <a:gd name="connsiteX0" fmla="*/ 0 w 1021404"/>
                <a:gd name="connsiteY0" fmla="*/ 515566 h 1303507"/>
                <a:gd name="connsiteX1" fmla="*/ 204281 w 1021404"/>
                <a:gd name="connsiteY1" fmla="*/ 0 h 1303507"/>
                <a:gd name="connsiteX2" fmla="*/ 1011677 w 1021404"/>
                <a:gd name="connsiteY2" fmla="*/ 77821 h 1303507"/>
                <a:gd name="connsiteX3" fmla="*/ 1021404 w 1021404"/>
                <a:gd name="connsiteY3" fmla="*/ 817124 h 1303507"/>
                <a:gd name="connsiteX4" fmla="*/ 408562 w 1021404"/>
                <a:gd name="connsiteY4" fmla="*/ 1303507 h 1303507"/>
                <a:gd name="connsiteX5" fmla="*/ 145915 w 1021404"/>
                <a:gd name="connsiteY5" fmla="*/ 1001949 h 1303507"/>
                <a:gd name="connsiteX6" fmla="*/ 0 w 1021404"/>
                <a:gd name="connsiteY6" fmla="*/ 515566 h 130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1404" h="1303507">
                  <a:moveTo>
                    <a:pt x="0" y="515566"/>
                  </a:moveTo>
                  <a:lnTo>
                    <a:pt x="204281" y="0"/>
                  </a:lnTo>
                  <a:lnTo>
                    <a:pt x="1011677" y="77821"/>
                  </a:lnTo>
                  <a:lnTo>
                    <a:pt x="1021404" y="817124"/>
                  </a:lnTo>
                  <a:lnTo>
                    <a:pt x="408562" y="1303507"/>
                  </a:lnTo>
                  <a:lnTo>
                    <a:pt x="145915" y="1001949"/>
                  </a:lnTo>
                  <a:lnTo>
                    <a:pt x="0" y="51556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1C</a:t>
              </a:r>
            </a:p>
          </p:txBody>
        </p:sp>
        <p:sp>
          <p:nvSpPr>
            <p:cNvPr id="25" name="Freeform 24" descr="" title=""/>
            <p:cNvSpPr/>
            <p:nvPr/>
          </p:nvSpPr>
          <p:spPr>
            <a:xfrm rot="901563">
              <a:off x="3127969" y="3896657"/>
              <a:ext cx="1440264" cy="1394680"/>
            </a:xfrm>
            <a:custGeom>
              <a:avLst/>
              <a:gdLst>
                <a:gd name="connsiteX0" fmla="*/ 0 w 1021404"/>
                <a:gd name="connsiteY0" fmla="*/ 515566 h 1303507"/>
                <a:gd name="connsiteX1" fmla="*/ 204281 w 1021404"/>
                <a:gd name="connsiteY1" fmla="*/ 0 h 1303507"/>
                <a:gd name="connsiteX2" fmla="*/ 1011677 w 1021404"/>
                <a:gd name="connsiteY2" fmla="*/ 77821 h 1303507"/>
                <a:gd name="connsiteX3" fmla="*/ 1021404 w 1021404"/>
                <a:gd name="connsiteY3" fmla="*/ 817124 h 1303507"/>
                <a:gd name="connsiteX4" fmla="*/ 408562 w 1021404"/>
                <a:gd name="connsiteY4" fmla="*/ 1303507 h 1303507"/>
                <a:gd name="connsiteX5" fmla="*/ 145915 w 1021404"/>
                <a:gd name="connsiteY5" fmla="*/ 1001949 h 1303507"/>
                <a:gd name="connsiteX6" fmla="*/ 0 w 1021404"/>
                <a:gd name="connsiteY6" fmla="*/ 515566 h 130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1404" h="1303507">
                  <a:moveTo>
                    <a:pt x="0" y="515566"/>
                  </a:moveTo>
                  <a:lnTo>
                    <a:pt x="204281" y="0"/>
                  </a:lnTo>
                  <a:lnTo>
                    <a:pt x="1011677" y="77821"/>
                  </a:lnTo>
                  <a:lnTo>
                    <a:pt x="1021404" y="817124"/>
                  </a:lnTo>
                  <a:lnTo>
                    <a:pt x="408562" y="1303507"/>
                  </a:lnTo>
                  <a:lnTo>
                    <a:pt x="145915" y="1001949"/>
                  </a:lnTo>
                  <a:lnTo>
                    <a:pt x="0" y="51556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1A</a:t>
              </a:r>
            </a:p>
          </p:txBody>
        </p:sp>
        <p:sp>
          <p:nvSpPr>
            <p:cNvPr id="26" name="Isosceles Triangle 25" descr="" title=""/>
            <p:cNvSpPr/>
            <p:nvPr/>
          </p:nvSpPr>
          <p:spPr>
            <a:xfrm>
              <a:off x="4381500" y="4747109"/>
              <a:ext cx="228600" cy="248055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 descr="" title=""/>
          <p:cNvGrpSpPr/>
          <p:nvPr/>
        </p:nvGrpSpPr>
        <p:grpSpPr>
          <a:xfrm>
            <a:off x="5553348" y="3443407"/>
            <a:ext cx="1253531" cy="1358622"/>
            <a:chOff x="3127969" y="3896657"/>
            <a:chExt cx="2638085" cy="2457129"/>
          </a:xfrm>
          <a:solidFill>
            <a:schemeClr val="accent1">
              <a:alpha val="40000"/>
            </a:schemeClr>
          </a:solidFill>
        </p:grpSpPr>
        <p:sp>
          <p:nvSpPr>
            <p:cNvPr id="28" name="Freeform 27" descr="" title=""/>
            <p:cNvSpPr/>
            <p:nvPr/>
          </p:nvSpPr>
          <p:spPr>
            <a:xfrm rot="21347809">
              <a:off x="4470655" y="4092096"/>
              <a:ext cx="1295399" cy="1585828"/>
            </a:xfrm>
            <a:custGeom>
              <a:avLst/>
              <a:gdLst>
                <a:gd name="connsiteX0" fmla="*/ 0 w 1021404"/>
                <a:gd name="connsiteY0" fmla="*/ 515566 h 1303507"/>
                <a:gd name="connsiteX1" fmla="*/ 204281 w 1021404"/>
                <a:gd name="connsiteY1" fmla="*/ 0 h 1303507"/>
                <a:gd name="connsiteX2" fmla="*/ 1011677 w 1021404"/>
                <a:gd name="connsiteY2" fmla="*/ 77821 h 1303507"/>
                <a:gd name="connsiteX3" fmla="*/ 1021404 w 1021404"/>
                <a:gd name="connsiteY3" fmla="*/ 817124 h 1303507"/>
                <a:gd name="connsiteX4" fmla="*/ 408562 w 1021404"/>
                <a:gd name="connsiteY4" fmla="*/ 1303507 h 1303507"/>
                <a:gd name="connsiteX5" fmla="*/ 145915 w 1021404"/>
                <a:gd name="connsiteY5" fmla="*/ 1001949 h 1303507"/>
                <a:gd name="connsiteX6" fmla="*/ 0 w 1021404"/>
                <a:gd name="connsiteY6" fmla="*/ 515566 h 130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1404" h="1303507">
                  <a:moveTo>
                    <a:pt x="0" y="515566"/>
                  </a:moveTo>
                  <a:lnTo>
                    <a:pt x="204281" y="0"/>
                  </a:lnTo>
                  <a:lnTo>
                    <a:pt x="1011677" y="77821"/>
                  </a:lnTo>
                  <a:lnTo>
                    <a:pt x="1021404" y="817124"/>
                  </a:lnTo>
                  <a:lnTo>
                    <a:pt x="408562" y="1303507"/>
                  </a:lnTo>
                  <a:lnTo>
                    <a:pt x="145915" y="1001949"/>
                  </a:lnTo>
                  <a:lnTo>
                    <a:pt x="0" y="51556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2C</a:t>
              </a:r>
            </a:p>
          </p:txBody>
        </p:sp>
        <p:sp>
          <p:nvSpPr>
            <p:cNvPr id="29" name="Freeform 28" descr="" title=""/>
            <p:cNvSpPr/>
            <p:nvPr/>
          </p:nvSpPr>
          <p:spPr>
            <a:xfrm rot="20427216">
              <a:off x="3476869" y="5050279"/>
              <a:ext cx="1295400" cy="1303507"/>
            </a:xfrm>
            <a:custGeom>
              <a:avLst/>
              <a:gdLst>
                <a:gd name="connsiteX0" fmla="*/ 0 w 1021404"/>
                <a:gd name="connsiteY0" fmla="*/ 515566 h 1303507"/>
                <a:gd name="connsiteX1" fmla="*/ 204281 w 1021404"/>
                <a:gd name="connsiteY1" fmla="*/ 0 h 1303507"/>
                <a:gd name="connsiteX2" fmla="*/ 1011677 w 1021404"/>
                <a:gd name="connsiteY2" fmla="*/ 77821 h 1303507"/>
                <a:gd name="connsiteX3" fmla="*/ 1021404 w 1021404"/>
                <a:gd name="connsiteY3" fmla="*/ 817124 h 1303507"/>
                <a:gd name="connsiteX4" fmla="*/ 408562 w 1021404"/>
                <a:gd name="connsiteY4" fmla="*/ 1303507 h 1303507"/>
                <a:gd name="connsiteX5" fmla="*/ 145915 w 1021404"/>
                <a:gd name="connsiteY5" fmla="*/ 1001949 h 1303507"/>
                <a:gd name="connsiteX6" fmla="*/ 0 w 1021404"/>
                <a:gd name="connsiteY6" fmla="*/ 515566 h 130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1404" h="1303507">
                  <a:moveTo>
                    <a:pt x="0" y="515566"/>
                  </a:moveTo>
                  <a:lnTo>
                    <a:pt x="204281" y="0"/>
                  </a:lnTo>
                  <a:lnTo>
                    <a:pt x="1011677" y="77821"/>
                  </a:lnTo>
                  <a:lnTo>
                    <a:pt x="1021404" y="817124"/>
                  </a:lnTo>
                  <a:lnTo>
                    <a:pt x="408562" y="1303507"/>
                  </a:lnTo>
                  <a:lnTo>
                    <a:pt x="145915" y="1001949"/>
                  </a:lnTo>
                  <a:lnTo>
                    <a:pt x="0" y="51556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2A</a:t>
              </a:r>
            </a:p>
          </p:txBody>
        </p:sp>
        <p:sp>
          <p:nvSpPr>
            <p:cNvPr id="30" name="Freeform 29" descr="" title=""/>
            <p:cNvSpPr/>
            <p:nvPr/>
          </p:nvSpPr>
          <p:spPr>
            <a:xfrm rot="901563">
              <a:off x="3127969" y="3896657"/>
              <a:ext cx="1440264" cy="1394680"/>
            </a:xfrm>
            <a:custGeom>
              <a:avLst/>
              <a:gdLst>
                <a:gd name="connsiteX0" fmla="*/ 0 w 1021404"/>
                <a:gd name="connsiteY0" fmla="*/ 515566 h 1303507"/>
                <a:gd name="connsiteX1" fmla="*/ 204281 w 1021404"/>
                <a:gd name="connsiteY1" fmla="*/ 0 h 1303507"/>
                <a:gd name="connsiteX2" fmla="*/ 1011677 w 1021404"/>
                <a:gd name="connsiteY2" fmla="*/ 77821 h 1303507"/>
                <a:gd name="connsiteX3" fmla="*/ 1021404 w 1021404"/>
                <a:gd name="connsiteY3" fmla="*/ 817124 h 1303507"/>
                <a:gd name="connsiteX4" fmla="*/ 408562 w 1021404"/>
                <a:gd name="connsiteY4" fmla="*/ 1303507 h 1303507"/>
                <a:gd name="connsiteX5" fmla="*/ 145915 w 1021404"/>
                <a:gd name="connsiteY5" fmla="*/ 1001949 h 1303507"/>
                <a:gd name="connsiteX6" fmla="*/ 0 w 1021404"/>
                <a:gd name="connsiteY6" fmla="*/ 515566 h 130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1404" h="1303507">
                  <a:moveTo>
                    <a:pt x="0" y="515566"/>
                  </a:moveTo>
                  <a:lnTo>
                    <a:pt x="204281" y="0"/>
                  </a:lnTo>
                  <a:lnTo>
                    <a:pt x="1011677" y="77821"/>
                  </a:lnTo>
                  <a:lnTo>
                    <a:pt x="1021404" y="817124"/>
                  </a:lnTo>
                  <a:lnTo>
                    <a:pt x="408562" y="1303507"/>
                  </a:lnTo>
                  <a:lnTo>
                    <a:pt x="145915" y="1001949"/>
                  </a:lnTo>
                  <a:lnTo>
                    <a:pt x="0" y="51556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2B</a:t>
              </a:r>
            </a:p>
          </p:txBody>
        </p:sp>
        <p:sp>
          <p:nvSpPr>
            <p:cNvPr id="31" name="Isosceles Triangle 30" descr="" title=""/>
            <p:cNvSpPr/>
            <p:nvPr/>
          </p:nvSpPr>
          <p:spPr>
            <a:xfrm>
              <a:off x="4381500" y="4747109"/>
              <a:ext cx="228600" cy="248055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 descr="" title=""/>
          <p:cNvSpPr txBox="1"/>
          <p:nvPr/>
        </p:nvSpPr>
        <p:spPr>
          <a:xfrm>
            <a:off x="533400" y="4965681"/>
            <a:ext cx="39517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Point-in-Poly Algorithm (Tower </a:t>
            </a:r>
            <a:r>
              <a:rPr lang="en-US" b="1" dirty="0" err="1"/>
              <a:t>Coord</a:t>
            </a:r>
            <a:r>
              <a:rPr lang="en-US" b="1" dirty="0"/>
              <a:t>.):</a:t>
            </a:r>
          </a:p>
          <a:p>
            <a:r>
              <a:rPr lang="en-US" dirty="0"/>
              <a:t>Expected outcome: </a:t>
            </a:r>
          </a:p>
          <a:p>
            <a:r>
              <a:rPr lang="en-US" dirty="0"/>
              <a:t>Cell Broadcast List: All sectors in </a:t>
            </a:r>
            <a:r>
              <a:rPr lang="en-US" dirty="0">
                <a:solidFill>
                  <a:srgbClr val="FF0000"/>
                </a:solidFill>
              </a:rPr>
              <a:t>1 and 2</a:t>
            </a:r>
          </a:p>
          <a:p>
            <a:r>
              <a:rPr lang="en-US" dirty="0"/>
              <a:t>Under Alerts: </a:t>
            </a:r>
            <a:r>
              <a:rPr lang="en-US" dirty="0">
                <a:solidFill>
                  <a:srgbClr val="FF0000"/>
                </a:solidFill>
              </a:rPr>
              <a:t>3B,3C</a:t>
            </a:r>
          </a:p>
          <a:p>
            <a:r>
              <a:rPr lang="en-US" dirty="0"/>
              <a:t>Over Alerts: 2A, part of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1A,2B,2C</a:t>
            </a:r>
            <a:endParaRPr lang="en-US" dirty="0"/>
          </a:p>
        </p:txBody>
      </p:sp>
      <p:sp>
        <p:nvSpPr>
          <p:cNvPr id="33" name="TextBox 32" descr="" title=""/>
          <p:cNvSpPr txBox="1"/>
          <p:nvPr/>
        </p:nvSpPr>
        <p:spPr>
          <a:xfrm>
            <a:off x="4884369" y="4966826"/>
            <a:ext cx="35766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Poly-in-Poly Algorithm (RF Prop):</a:t>
            </a:r>
          </a:p>
          <a:p>
            <a:r>
              <a:rPr lang="en-US" dirty="0"/>
              <a:t>Expected outcome: </a:t>
            </a:r>
          </a:p>
          <a:p>
            <a:r>
              <a:rPr lang="en-US" dirty="0"/>
              <a:t>CBC list : 1A,1B,1C, 2B, 2C, 3C, 3B</a:t>
            </a:r>
          </a:p>
          <a:p>
            <a:r>
              <a:rPr lang="en-US" dirty="0"/>
              <a:t>Under Alerts: </a:t>
            </a:r>
            <a:r>
              <a:rPr lang="en-US" dirty="0">
                <a:solidFill>
                  <a:srgbClr val="00B050"/>
                </a:solidFill>
              </a:rPr>
              <a:t>None</a:t>
            </a:r>
          </a:p>
          <a:p>
            <a:r>
              <a:rPr lang="en-US" dirty="0"/>
              <a:t>Over Alerts: Part of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1A, 2B,2C</a:t>
            </a:r>
            <a:r>
              <a:rPr lang="en-US" dirty="0"/>
              <a:t>, 3B,3C</a:t>
            </a:r>
          </a:p>
        </p:txBody>
      </p:sp>
      <p:grpSp>
        <p:nvGrpSpPr>
          <p:cNvPr id="32" name="Group 31" descr="" title=""/>
          <p:cNvGrpSpPr/>
          <p:nvPr/>
        </p:nvGrpSpPr>
        <p:grpSpPr>
          <a:xfrm>
            <a:off x="1942957" y="3456385"/>
            <a:ext cx="1253531" cy="1358622"/>
            <a:chOff x="3127969" y="3896657"/>
            <a:chExt cx="2638085" cy="2457129"/>
          </a:xfrm>
          <a:solidFill>
            <a:srgbClr val="FF0000"/>
          </a:solidFill>
        </p:grpSpPr>
        <p:sp>
          <p:nvSpPr>
            <p:cNvPr id="34" name="Freeform 33" descr="" title=""/>
            <p:cNvSpPr/>
            <p:nvPr/>
          </p:nvSpPr>
          <p:spPr>
            <a:xfrm rot="21347809">
              <a:off x="4470655" y="4092096"/>
              <a:ext cx="1295399" cy="1585828"/>
            </a:xfrm>
            <a:custGeom>
              <a:avLst/>
              <a:gdLst>
                <a:gd name="connsiteX0" fmla="*/ 0 w 1021404"/>
                <a:gd name="connsiteY0" fmla="*/ 515566 h 1303507"/>
                <a:gd name="connsiteX1" fmla="*/ 204281 w 1021404"/>
                <a:gd name="connsiteY1" fmla="*/ 0 h 1303507"/>
                <a:gd name="connsiteX2" fmla="*/ 1011677 w 1021404"/>
                <a:gd name="connsiteY2" fmla="*/ 77821 h 1303507"/>
                <a:gd name="connsiteX3" fmla="*/ 1021404 w 1021404"/>
                <a:gd name="connsiteY3" fmla="*/ 817124 h 1303507"/>
                <a:gd name="connsiteX4" fmla="*/ 408562 w 1021404"/>
                <a:gd name="connsiteY4" fmla="*/ 1303507 h 1303507"/>
                <a:gd name="connsiteX5" fmla="*/ 145915 w 1021404"/>
                <a:gd name="connsiteY5" fmla="*/ 1001949 h 1303507"/>
                <a:gd name="connsiteX6" fmla="*/ 0 w 1021404"/>
                <a:gd name="connsiteY6" fmla="*/ 515566 h 130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1404" h="1303507">
                  <a:moveTo>
                    <a:pt x="0" y="515566"/>
                  </a:moveTo>
                  <a:lnTo>
                    <a:pt x="204281" y="0"/>
                  </a:lnTo>
                  <a:lnTo>
                    <a:pt x="1011677" y="77821"/>
                  </a:lnTo>
                  <a:lnTo>
                    <a:pt x="1021404" y="817124"/>
                  </a:lnTo>
                  <a:lnTo>
                    <a:pt x="408562" y="1303507"/>
                  </a:lnTo>
                  <a:lnTo>
                    <a:pt x="145915" y="1001949"/>
                  </a:lnTo>
                  <a:lnTo>
                    <a:pt x="0" y="51556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2C</a:t>
              </a:r>
            </a:p>
          </p:txBody>
        </p:sp>
        <p:sp>
          <p:nvSpPr>
            <p:cNvPr id="35" name="Freeform 34" descr="" title=""/>
            <p:cNvSpPr/>
            <p:nvPr/>
          </p:nvSpPr>
          <p:spPr>
            <a:xfrm rot="20427216">
              <a:off x="3476869" y="5050279"/>
              <a:ext cx="1295400" cy="1303507"/>
            </a:xfrm>
            <a:custGeom>
              <a:avLst/>
              <a:gdLst>
                <a:gd name="connsiteX0" fmla="*/ 0 w 1021404"/>
                <a:gd name="connsiteY0" fmla="*/ 515566 h 1303507"/>
                <a:gd name="connsiteX1" fmla="*/ 204281 w 1021404"/>
                <a:gd name="connsiteY1" fmla="*/ 0 h 1303507"/>
                <a:gd name="connsiteX2" fmla="*/ 1011677 w 1021404"/>
                <a:gd name="connsiteY2" fmla="*/ 77821 h 1303507"/>
                <a:gd name="connsiteX3" fmla="*/ 1021404 w 1021404"/>
                <a:gd name="connsiteY3" fmla="*/ 817124 h 1303507"/>
                <a:gd name="connsiteX4" fmla="*/ 408562 w 1021404"/>
                <a:gd name="connsiteY4" fmla="*/ 1303507 h 1303507"/>
                <a:gd name="connsiteX5" fmla="*/ 145915 w 1021404"/>
                <a:gd name="connsiteY5" fmla="*/ 1001949 h 1303507"/>
                <a:gd name="connsiteX6" fmla="*/ 0 w 1021404"/>
                <a:gd name="connsiteY6" fmla="*/ 515566 h 130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1404" h="1303507">
                  <a:moveTo>
                    <a:pt x="0" y="515566"/>
                  </a:moveTo>
                  <a:lnTo>
                    <a:pt x="204281" y="0"/>
                  </a:lnTo>
                  <a:lnTo>
                    <a:pt x="1011677" y="77821"/>
                  </a:lnTo>
                  <a:lnTo>
                    <a:pt x="1021404" y="817124"/>
                  </a:lnTo>
                  <a:lnTo>
                    <a:pt x="408562" y="1303507"/>
                  </a:lnTo>
                  <a:lnTo>
                    <a:pt x="145915" y="1001949"/>
                  </a:lnTo>
                  <a:lnTo>
                    <a:pt x="0" y="51556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2A</a:t>
              </a:r>
            </a:p>
          </p:txBody>
        </p:sp>
        <p:sp>
          <p:nvSpPr>
            <p:cNvPr id="36" name="Freeform 35" descr="" title=""/>
            <p:cNvSpPr/>
            <p:nvPr/>
          </p:nvSpPr>
          <p:spPr>
            <a:xfrm rot="901563">
              <a:off x="3127969" y="3896657"/>
              <a:ext cx="1440264" cy="1394680"/>
            </a:xfrm>
            <a:custGeom>
              <a:avLst/>
              <a:gdLst>
                <a:gd name="connsiteX0" fmla="*/ 0 w 1021404"/>
                <a:gd name="connsiteY0" fmla="*/ 515566 h 1303507"/>
                <a:gd name="connsiteX1" fmla="*/ 204281 w 1021404"/>
                <a:gd name="connsiteY1" fmla="*/ 0 h 1303507"/>
                <a:gd name="connsiteX2" fmla="*/ 1011677 w 1021404"/>
                <a:gd name="connsiteY2" fmla="*/ 77821 h 1303507"/>
                <a:gd name="connsiteX3" fmla="*/ 1021404 w 1021404"/>
                <a:gd name="connsiteY3" fmla="*/ 817124 h 1303507"/>
                <a:gd name="connsiteX4" fmla="*/ 408562 w 1021404"/>
                <a:gd name="connsiteY4" fmla="*/ 1303507 h 1303507"/>
                <a:gd name="connsiteX5" fmla="*/ 145915 w 1021404"/>
                <a:gd name="connsiteY5" fmla="*/ 1001949 h 1303507"/>
                <a:gd name="connsiteX6" fmla="*/ 0 w 1021404"/>
                <a:gd name="connsiteY6" fmla="*/ 515566 h 130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1404" h="1303507">
                  <a:moveTo>
                    <a:pt x="0" y="515566"/>
                  </a:moveTo>
                  <a:lnTo>
                    <a:pt x="204281" y="0"/>
                  </a:lnTo>
                  <a:lnTo>
                    <a:pt x="1011677" y="77821"/>
                  </a:lnTo>
                  <a:lnTo>
                    <a:pt x="1021404" y="817124"/>
                  </a:lnTo>
                  <a:lnTo>
                    <a:pt x="408562" y="1303507"/>
                  </a:lnTo>
                  <a:lnTo>
                    <a:pt x="145915" y="1001949"/>
                  </a:lnTo>
                  <a:lnTo>
                    <a:pt x="0" y="51556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2B</a:t>
              </a:r>
            </a:p>
          </p:txBody>
        </p:sp>
        <p:sp>
          <p:nvSpPr>
            <p:cNvPr id="37" name="Isosceles Triangle 36" descr="" title=""/>
            <p:cNvSpPr/>
            <p:nvPr/>
          </p:nvSpPr>
          <p:spPr>
            <a:xfrm>
              <a:off x="4381500" y="4747109"/>
              <a:ext cx="228600" cy="248055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Isosceles Triangle 8" descr="" title=""/>
          <p:cNvSpPr/>
          <p:nvPr/>
        </p:nvSpPr>
        <p:spPr>
          <a:xfrm>
            <a:off x="2493523" y="3877980"/>
            <a:ext cx="152400" cy="228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grpSp>
        <p:nvGrpSpPr>
          <p:cNvPr id="38" name="Group 37" descr="" title=""/>
          <p:cNvGrpSpPr/>
          <p:nvPr/>
        </p:nvGrpSpPr>
        <p:grpSpPr>
          <a:xfrm>
            <a:off x="1278234" y="2301561"/>
            <a:ext cx="1253531" cy="1358622"/>
            <a:chOff x="3127969" y="3896657"/>
            <a:chExt cx="2638085" cy="2457129"/>
          </a:xfrm>
          <a:solidFill>
            <a:srgbClr val="FF0000"/>
          </a:solidFill>
        </p:grpSpPr>
        <p:sp>
          <p:nvSpPr>
            <p:cNvPr id="39" name="Freeform 38" descr="" title=""/>
            <p:cNvSpPr/>
            <p:nvPr/>
          </p:nvSpPr>
          <p:spPr>
            <a:xfrm rot="21347809">
              <a:off x="4470655" y="4092096"/>
              <a:ext cx="1295399" cy="1585828"/>
            </a:xfrm>
            <a:custGeom>
              <a:avLst/>
              <a:gdLst>
                <a:gd name="connsiteX0" fmla="*/ 0 w 1021404"/>
                <a:gd name="connsiteY0" fmla="*/ 515566 h 1303507"/>
                <a:gd name="connsiteX1" fmla="*/ 204281 w 1021404"/>
                <a:gd name="connsiteY1" fmla="*/ 0 h 1303507"/>
                <a:gd name="connsiteX2" fmla="*/ 1011677 w 1021404"/>
                <a:gd name="connsiteY2" fmla="*/ 77821 h 1303507"/>
                <a:gd name="connsiteX3" fmla="*/ 1021404 w 1021404"/>
                <a:gd name="connsiteY3" fmla="*/ 817124 h 1303507"/>
                <a:gd name="connsiteX4" fmla="*/ 408562 w 1021404"/>
                <a:gd name="connsiteY4" fmla="*/ 1303507 h 1303507"/>
                <a:gd name="connsiteX5" fmla="*/ 145915 w 1021404"/>
                <a:gd name="connsiteY5" fmla="*/ 1001949 h 1303507"/>
                <a:gd name="connsiteX6" fmla="*/ 0 w 1021404"/>
                <a:gd name="connsiteY6" fmla="*/ 515566 h 130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1404" h="1303507">
                  <a:moveTo>
                    <a:pt x="0" y="515566"/>
                  </a:moveTo>
                  <a:lnTo>
                    <a:pt x="204281" y="0"/>
                  </a:lnTo>
                  <a:lnTo>
                    <a:pt x="1011677" y="77821"/>
                  </a:lnTo>
                  <a:lnTo>
                    <a:pt x="1021404" y="817124"/>
                  </a:lnTo>
                  <a:lnTo>
                    <a:pt x="408562" y="1303507"/>
                  </a:lnTo>
                  <a:lnTo>
                    <a:pt x="145915" y="1001949"/>
                  </a:lnTo>
                  <a:lnTo>
                    <a:pt x="0" y="51556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1B</a:t>
              </a:r>
            </a:p>
          </p:txBody>
        </p:sp>
        <p:sp>
          <p:nvSpPr>
            <p:cNvPr id="40" name="Freeform 39" descr="" title=""/>
            <p:cNvSpPr/>
            <p:nvPr/>
          </p:nvSpPr>
          <p:spPr>
            <a:xfrm rot="20427216">
              <a:off x="3476869" y="5050279"/>
              <a:ext cx="1295400" cy="1303507"/>
            </a:xfrm>
            <a:custGeom>
              <a:avLst/>
              <a:gdLst>
                <a:gd name="connsiteX0" fmla="*/ 0 w 1021404"/>
                <a:gd name="connsiteY0" fmla="*/ 515566 h 1303507"/>
                <a:gd name="connsiteX1" fmla="*/ 204281 w 1021404"/>
                <a:gd name="connsiteY1" fmla="*/ 0 h 1303507"/>
                <a:gd name="connsiteX2" fmla="*/ 1011677 w 1021404"/>
                <a:gd name="connsiteY2" fmla="*/ 77821 h 1303507"/>
                <a:gd name="connsiteX3" fmla="*/ 1021404 w 1021404"/>
                <a:gd name="connsiteY3" fmla="*/ 817124 h 1303507"/>
                <a:gd name="connsiteX4" fmla="*/ 408562 w 1021404"/>
                <a:gd name="connsiteY4" fmla="*/ 1303507 h 1303507"/>
                <a:gd name="connsiteX5" fmla="*/ 145915 w 1021404"/>
                <a:gd name="connsiteY5" fmla="*/ 1001949 h 1303507"/>
                <a:gd name="connsiteX6" fmla="*/ 0 w 1021404"/>
                <a:gd name="connsiteY6" fmla="*/ 515566 h 130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1404" h="1303507">
                  <a:moveTo>
                    <a:pt x="0" y="515566"/>
                  </a:moveTo>
                  <a:lnTo>
                    <a:pt x="204281" y="0"/>
                  </a:lnTo>
                  <a:lnTo>
                    <a:pt x="1011677" y="77821"/>
                  </a:lnTo>
                  <a:lnTo>
                    <a:pt x="1021404" y="817124"/>
                  </a:lnTo>
                  <a:lnTo>
                    <a:pt x="408562" y="1303507"/>
                  </a:lnTo>
                  <a:lnTo>
                    <a:pt x="145915" y="1001949"/>
                  </a:lnTo>
                  <a:lnTo>
                    <a:pt x="0" y="51556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1C</a:t>
              </a:r>
            </a:p>
          </p:txBody>
        </p:sp>
        <p:sp>
          <p:nvSpPr>
            <p:cNvPr id="41" name="Freeform 40" descr="" title=""/>
            <p:cNvSpPr/>
            <p:nvPr/>
          </p:nvSpPr>
          <p:spPr>
            <a:xfrm rot="901563">
              <a:off x="3127969" y="3896657"/>
              <a:ext cx="1440264" cy="1394680"/>
            </a:xfrm>
            <a:custGeom>
              <a:avLst/>
              <a:gdLst>
                <a:gd name="connsiteX0" fmla="*/ 0 w 1021404"/>
                <a:gd name="connsiteY0" fmla="*/ 515566 h 1303507"/>
                <a:gd name="connsiteX1" fmla="*/ 204281 w 1021404"/>
                <a:gd name="connsiteY1" fmla="*/ 0 h 1303507"/>
                <a:gd name="connsiteX2" fmla="*/ 1011677 w 1021404"/>
                <a:gd name="connsiteY2" fmla="*/ 77821 h 1303507"/>
                <a:gd name="connsiteX3" fmla="*/ 1021404 w 1021404"/>
                <a:gd name="connsiteY3" fmla="*/ 817124 h 1303507"/>
                <a:gd name="connsiteX4" fmla="*/ 408562 w 1021404"/>
                <a:gd name="connsiteY4" fmla="*/ 1303507 h 1303507"/>
                <a:gd name="connsiteX5" fmla="*/ 145915 w 1021404"/>
                <a:gd name="connsiteY5" fmla="*/ 1001949 h 1303507"/>
                <a:gd name="connsiteX6" fmla="*/ 0 w 1021404"/>
                <a:gd name="connsiteY6" fmla="*/ 515566 h 130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1404" h="1303507">
                  <a:moveTo>
                    <a:pt x="0" y="515566"/>
                  </a:moveTo>
                  <a:lnTo>
                    <a:pt x="204281" y="0"/>
                  </a:lnTo>
                  <a:lnTo>
                    <a:pt x="1011677" y="77821"/>
                  </a:lnTo>
                  <a:lnTo>
                    <a:pt x="1021404" y="817124"/>
                  </a:lnTo>
                  <a:lnTo>
                    <a:pt x="408562" y="1303507"/>
                  </a:lnTo>
                  <a:lnTo>
                    <a:pt x="145915" y="1001949"/>
                  </a:lnTo>
                  <a:lnTo>
                    <a:pt x="0" y="51556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1A</a:t>
              </a:r>
            </a:p>
          </p:txBody>
        </p:sp>
        <p:sp>
          <p:nvSpPr>
            <p:cNvPr id="42" name="Isosceles Triangle 41" descr="" title=""/>
            <p:cNvSpPr/>
            <p:nvPr/>
          </p:nvSpPr>
          <p:spPr>
            <a:xfrm>
              <a:off x="4381500" y="4747109"/>
              <a:ext cx="228600" cy="248055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Isosceles Triangle 10" descr="" title=""/>
          <p:cNvSpPr/>
          <p:nvPr/>
        </p:nvSpPr>
        <p:spPr>
          <a:xfrm>
            <a:off x="1828800" y="2734980"/>
            <a:ext cx="152400" cy="228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0" name="Isosceles Triangle 9" descr="" title=""/>
          <p:cNvSpPr/>
          <p:nvPr/>
        </p:nvSpPr>
        <p:spPr>
          <a:xfrm>
            <a:off x="2745641" y="1828601"/>
            <a:ext cx="152400" cy="228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77859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itle">
  <a:themeElements>
    <a:clrScheme name="Custom 1">
      <a:dk1>
        <a:srgbClr val="000000"/>
      </a:dk1>
      <a:lt1>
        <a:srgbClr val="FFFFFF"/>
      </a:lt1>
      <a:dk2>
        <a:srgbClr val="336699"/>
      </a:dk2>
      <a:lt2>
        <a:srgbClr val="F29B12"/>
      </a:lt2>
      <a:accent1>
        <a:srgbClr val="1F497D"/>
      </a:accent1>
      <a:accent2>
        <a:srgbClr val="A6C124"/>
      </a:accent2>
      <a:accent3>
        <a:srgbClr val="FFFFFF"/>
      </a:accent3>
      <a:accent4>
        <a:srgbClr val="84CBC5"/>
      </a:accent4>
      <a:accent5>
        <a:srgbClr val="DC5924"/>
      </a:accent5>
      <a:accent6>
        <a:srgbClr val="B4B392"/>
      </a:accent6>
      <a:hlink>
        <a:srgbClr val="0070C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336699"/>
    </a:dk2>
    <a:lt2>
      <a:srgbClr val="F29B12"/>
    </a:lt2>
    <a:accent1>
      <a:srgbClr val="1F497D"/>
    </a:accent1>
    <a:accent2>
      <a:srgbClr val="A6C124"/>
    </a:accent2>
    <a:accent3>
      <a:srgbClr val="FFFFFF"/>
    </a:accent3>
    <a:accent4>
      <a:srgbClr val="84CBC5"/>
    </a:accent4>
    <a:accent5>
      <a:srgbClr val="DC5924"/>
    </a:accent5>
    <a:accent6>
      <a:srgbClr val="B4B392"/>
    </a:accent6>
    <a:hlink>
      <a:srgbClr val="0070C0"/>
    </a:hlink>
    <a:folHlink>
      <a:srgbClr val="969696"/>
    </a:folHlink>
  </a:clrScheme>
</a:themeOverride>
</file>

<file path=ppt/theme/themeOverride10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336699"/>
    </a:dk2>
    <a:lt2>
      <a:srgbClr val="F29B12"/>
    </a:lt2>
    <a:accent1>
      <a:srgbClr val="1F497D"/>
    </a:accent1>
    <a:accent2>
      <a:srgbClr val="A6C124"/>
    </a:accent2>
    <a:accent3>
      <a:srgbClr val="FFFFFF"/>
    </a:accent3>
    <a:accent4>
      <a:srgbClr val="84CBC5"/>
    </a:accent4>
    <a:accent5>
      <a:srgbClr val="DC5924"/>
    </a:accent5>
    <a:accent6>
      <a:srgbClr val="B4B392"/>
    </a:accent6>
    <a:hlink>
      <a:srgbClr val="0070C0"/>
    </a:hlink>
    <a:folHlink>
      <a:srgbClr val="969696"/>
    </a:folHlink>
  </a:clrScheme>
</a:themeOverride>
</file>

<file path=ppt/theme/themeOverride2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336699"/>
    </a:dk2>
    <a:lt2>
      <a:srgbClr val="F29B12"/>
    </a:lt2>
    <a:accent1>
      <a:srgbClr val="1F497D"/>
    </a:accent1>
    <a:accent2>
      <a:srgbClr val="A6C124"/>
    </a:accent2>
    <a:accent3>
      <a:srgbClr val="FFFFFF"/>
    </a:accent3>
    <a:accent4>
      <a:srgbClr val="84CBC5"/>
    </a:accent4>
    <a:accent5>
      <a:srgbClr val="DC5924"/>
    </a:accent5>
    <a:accent6>
      <a:srgbClr val="B4B392"/>
    </a:accent6>
    <a:hlink>
      <a:srgbClr val="0070C0"/>
    </a:hlink>
    <a:folHlink>
      <a:srgbClr val="969696"/>
    </a:folHlink>
  </a:clrScheme>
</a:themeOverride>
</file>

<file path=ppt/theme/themeOverride3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336699"/>
    </a:dk2>
    <a:lt2>
      <a:srgbClr val="F29B12"/>
    </a:lt2>
    <a:accent1>
      <a:srgbClr val="1F497D"/>
    </a:accent1>
    <a:accent2>
      <a:srgbClr val="A6C124"/>
    </a:accent2>
    <a:accent3>
      <a:srgbClr val="FFFFFF"/>
    </a:accent3>
    <a:accent4>
      <a:srgbClr val="84CBC5"/>
    </a:accent4>
    <a:accent5>
      <a:srgbClr val="DC5924"/>
    </a:accent5>
    <a:accent6>
      <a:srgbClr val="B4B392"/>
    </a:accent6>
    <a:hlink>
      <a:srgbClr val="0070C0"/>
    </a:hlink>
    <a:folHlink>
      <a:srgbClr val="969696"/>
    </a:folHlink>
  </a:clrScheme>
</a:themeOverride>
</file>

<file path=ppt/theme/themeOverride4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336699"/>
    </a:dk2>
    <a:lt2>
      <a:srgbClr val="F29B12"/>
    </a:lt2>
    <a:accent1>
      <a:srgbClr val="1F497D"/>
    </a:accent1>
    <a:accent2>
      <a:srgbClr val="A6C124"/>
    </a:accent2>
    <a:accent3>
      <a:srgbClr val="FFFFFF"/>
    </a:accent3>
    <a:accent4>
      <a:srgbClr val="84CBC5"/>
    </a:accent4>
    <a:accent5>
      <a:srgbClr val="DC5924"/>
    </a:accent5>
    <a:accent6>
      <a:srgbClr val="B4B392"/>
    </a:accent6>
    <a:hlink>
      <a:srgbClr val="0070C0"/>
    </a:hlink>
    <a:folHlink>
      <a:srgbClr val="969696"/>
    </a:folHlink>
  </a:clrScheme>
</a:themeOverride>
</file>

<file path=ppt/theme/themeOverride5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336699"/>
    </a:dk2>
    <a:lt2>
      <a:srgbClr val="F29B12"/>
    </a:lt2>
    <a:accent1>
      <a:srgbClr val="1F497D"/>
    </a:accent1>
    <a:accent2>
      <a:srgbClr val="A6C124"/>
    </a:accent2>
    <a:accent3>
      <a:srgbClr val="FFFFFF"/>
    </a:accent3>
    <a:accent4>
      <a:srgbClr val="84CBC5"/>
    </a:accent4>
    <a:accent5>
      <a:srgbClr val="DC5924"/>
    </a:accent5>
    <a:accent6>
      <a:srgbClr val="B4B392"/>
    </a:accent6>
    <a:hlink>
      <a:srgbClr val="0070C0"/>
    </a:hlink>
    <a:folHlink>
      <a:srgbClr val="969696"/>
    </a:folHlink>
  </a:clrScheme>
</a:themeOverride>
</file>

<file path=ppt/theme/themeOverride6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336699"/>
    </a:dk2>
    <a:lt2>
      <a:srgbClr val="F29B12"/>
    </a:lt2>
    <a:accent1>
      <a:srgbClr val="1F497D"/>
    </a:accent1>
    <a:accent2>
      <a:srgbClr val="A6C124"/>
    </a:accent2>
    <a:accent3>
      <a:srgbClr val="FFFFFF"/>
    </a:accent3>
    <a:accent4>
      <a:srgbClr val="84CBC5"/>
    </a:accent4>
    <a:accent5>
      <a:srgbClr val="DC5924"/>
    </a:accent5>
    <a:accent6>
      <a:srgbClr val="B4B392"/>
    </a:accent6>
    <a:hlink>
      <a:srgbClr val="0070C0"/>
    </a:hlink>
    <a:folHlink>
      <a:srgbClr val="969696"/>
    </a:folHlink>
  </a:clrScheme>
</a:themeOverride>
</file>

<file path=ppt/theme/themeOverride7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336699"/>
    </a:dk2>
    <a:lt2>
      <a:srgbClr val="F29B12"/>
    </a:lt2>
    <a:accent1>
      <a:srgbClr val="1F497D"/>
    </a:accent1>
    <a:accent2>
      <a:srgbClr val="A6C124"/>
    </a:accent2>
    <a:accent3>
      <a:srgbClr val="FFFFFF"/>
    </a:accent3>
    <a:accent4>
      <a:srgbClr val="84CBC5"/>
    </a:accent4>
    <a:accent5>
      <a:srgbClr val="DC5924"/>
    </a:accent5>
    <a:accent6>
      <a:srgbClr val="B4B392"/>
    </a:accent6>
    <a:hlink>
      <a:srgbClr val="0070C0"/>
    </a:hlink>
    <a:folHlink>
      <a:srgbClr val="969696"/>
    </a:folHlink>
  </a:clrScheme>
</a:themeOverride>
</file>

<file path=ppt/theme/themeOverride8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336699"/>
    </a:dk2>
    <a:lt2>
      <a:srgbClr val="F29B12"/>
    </a:lt2>
    <a:accent1>
      <a:srgbClr val="1F497D"/>
    </a:accent1>
    <a:accent2>
      <a:srgbClr val="A6C124"/>
    </a:accent2>
    <a:accent3>
      <a:srgbClr val="FFFFFF"/>
    </a:accent3>
    <a:accent4>
      <a:srgbClr val="84CBC5"/>
    </a:accent4>
    <a:accent5>
      <a:srgbClr val="DC5924"/>
    </a:accent5>
    <a:accent6>
      <a:srgbClr val="B4B392"/>
    </a:accent6>
    <a:hlink>
      <a:srgbClr val="0070C0"/>
    </a:hlink>
    <a:folHlink>
      <a:srgbClr val="969696"/>
    </a:folHlink>
  </a:clrScheme>
</a:themeOverride>
</file>

<file path=ppt/theme/themeOverride9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336699"/>
    </a:dk2>
    <a:lt2>
      <a:srgbClr val="F29B12"/>
    </a:lt2>
    <a:accent1>
      <a:srgbClr val="1F497D"/>
    </a:accent1>
    <a:accent2>
      <a:srgbClr val="A6C124"/>
    </a:accent2>
    <a:accent3>
      <a:srgbClr val="FFFFFF"/>
    </a:accent3>
    <a:accent4>
      <a:srgbClr val="84CBC5"/>
    </a:accent4>
    <a:accent5>
      <a:srgbClr val="DC5924"/>
    </a:accent5>
    <a:accent6>
      <a:srgbClr val="B4B392"/>
    </a:accent6>
    <a:hlink>
      <a:srgbClr val="0070C0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
  </Template>
  <TotalTime>0</TotalTime>
  <Words>677</Words>
  <Application>Microsoft Office PowerPoint</Application>
  <PresentationFormat>On-screen Show (4:3)</PresentationFormat>
  <Paragraphs>124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Courier New</vt:lpstr>
      <vt:lpstr>Open Sans</vt:lpstr>
      <vt:lpstr>Tahoma</vt:lpstr>
      <vt:lpstr>Wingdings</vt:lpstr>
      <vt:lpstr>Title</vt:lpstr>
      <vt:lpstr>2_Custom Design</vt:lpstr>
      <vt:lpstr> Alert Area Cell RF (ARF) Visualization Application</vt:lpstr>
      <vt:lpstr>Comtech’s Involvement with U.S. Wireless Emergency Alerts (WEA)</vt:lpstr>
      <vt:lpstr>Wireless Emergency Alerts (WEA) Overview</vt:lpstr>
      <vt:lpstr>Background – DHS Research </vt:lpstr>
      <vt:lpstr>WEA Geo-Targeting Methods Today </vt:lpstr>
      <vt:lpstr>Basic Concepts – Cell Tower vs Cell Sector</vt:lpstr>
      <vt:lpstr>Basic Concepts – RF Propagation Model</vt:lpstr>
      <vt:lpstr>Basic WEA Alert Use Case</vt:lpstr>
      <vt:lpstr>Theoretical Expectation - Example</vt:lpstr>
      <vt:lpstr>Enhanced Alert Area Definition Tool </vt:lpstr>
      <vt:lpstr>Geo-Targeting Area Cell RF Coverage Viewer</vt:lpstr>
      <vt:lpstr>Enhanced Alert Area Definition Tool </vt:lpstr>
      <vt:lpstr>Test Results: Small Target Areas</vt:lpstr>
      <vt:lpstr>Test Results: Small Target Areas</vt:lpstr>
      <vt:lpstr>Contact Us</vt:lpstr>
    </vt:vector>
  </TitlesOfParts>
  <Company>
 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
  </dc:title>
  <dc:creator>
  </dc:creator>
  <cp:lastModifiedBy>
  </cp:lastModifiedBy>
  <cp:revision>1</cp:revision>
  <dcterms:created xsi:type="dcterms:W3CDTF">1900-01-01T05:00:00Z</dcterms:created>
  <dcterms:modified xsi:type="dcterms:W3CDTF">1900-01-01T05:00:00Z</dcterms:modified>
</cp:coreProperties>
</file>