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44" r:id="rId2"/>
    <p:sldId id="666" r:id="rId3"/>
    <p:sldId id="821" r:id="rId4"/>
    <p:sldId id="834" r:id="rId5"/>
    <p:sldId id="804" r:id="rId6"/>
    <p:sldId id="833" r:id="rId7"/>
    <p:sldId id="835" r:id="rId8"/>
  </p:sldIdLst>
  <p:sldSz cx="9144000" cy="6858000" type="screen4x3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0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8C3"/>
    <a:srgbClr val="6B707E"/>
    <a:srgbClr val="757A88"/>
    <a:srgbClr val="7F84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22" autoAdjust="0"/>
    <p:restoredTop sz="94687" autoAdjust="0"/>
  </p:normalViewPr>
  <p:slideViewPr>
    <p:cSldViewPr snapToGrid="0" snapToObjects="1">
      <p:cViewPr>
        <p:scale>
          <a:sx n="96" d="100"/>
          <a:sy n="96" d="100"/>
        </p:scale>
        <p:origin x="-1334" y="-58"/>
      </p:cViewPr>
      <p:guideLst>
        <p:guide orient="horz" pos="1003"/>
        <p:guide pos="2880"/>
      </p:guideLst>
    </p:cSldViewPr>
  </p:slideViewPr>
  <p:outlineViewPr>
    <p:cViewPr>
      <p:scale>
        <a:sx n="33" d="100"/>
        <a:sy n="33" d="100"/>
      </p:scale>
      <p:origin x="0" y="121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78" tIns="46639" rIns="93278" bIns="4663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78" tIns="46639" rIns="93278" bIns="46639" rtlCol="0"/>
          <a:lstStyle>
            <a:lvl1pPr algn="r">
              <a:defRPr sz="1200"/>
            </a:lvl1pPr>
          </a:lstStyle>
          <a:p>
            <a:fld id="{01955B6F-32D6-6E4A-818E-323E9CA853F2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78" tIns="46639" rIns="93278" bIns="4663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78" tIns="46639" rIns="93278" bIns="46639" rtlCol="0" anchor="b"/>
          <a:lstStyle>
            <a:lvl1pPr algn="r">
              <a:defRPr sz="1200"/>
            </a:lvl1pPr>
          </a:lstStyle>
          <a:p>
            <a:fld id="{2D9F35D0-378C-F64D-B306-20B09EA44B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473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78" tIns="46639" rIns="93278" bIns="4663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78" tIns="46639" rIns="93278" bIns="46639" rtlCol="0"/>
          <a:lstStyle>
            <a:lvl1pPr algn="r">
              <a:defRPr sz="1200"/>
            </a:lvl1pPr>
          </a:lstStyle>
          <a:p>
            <a:fld id="{46A82CAD-E1EA-9348-9F01-98BBB5BCEFAC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8" tIns="46639" rIns="93278" bIns="4663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78" tIns="46639" rIns="93278" bIns="4663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78" tIns="46639" rIns="93278" bIns="4663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78" tIns="46639" rIns="93278" bIns="46639" rtlCol="0" anchor="b"/>
          <a:lstStyle>
            <a:lvl1pPr algn="r">
              <a:defRPr sz="1200"/>
            </a:lvl1pPr>
          </a:lstStyle>
          <a:p>
            <a:fld id="{CC0A3409-9418-C049-9706-3B7CEE0956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26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42809"/>
            <a:ext cx="8229600" cy="1192917"/>
          </a:xfrm>
        </p:spPr>
        <p:txBody>
          <a:bodyPr lIns="0" anchor="b"/>
          <a:lstStyle>
            <a:lvl1pPr>
              <a:defRPr sz="360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35726"/>
            <a:ext cx="8229600" cy="422426"/>
          </a:xfrm>
        </p:spPr>
        <p:txBody>
          <a:bodyPr lIns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NextNav LLC. All Rights Reserved. 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83294" y="4522788"/>
            <a:ext cx="3265488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200" b="1" dirty="0" smtClean="0">
                <a:solidFill>
                  <a:srgbClr val="0099C9"/>
                </a:solidFill>
                <a:latin typeface="+mj-lt"/>
              </a:rPr>
              <a:t>February 28, 2017</a:t>
            </a:r>
            <a:endParaRPr lang="en-US" sz="1200" b="1" dirty="0">
              <a:solidFill>
                <a:srgbClr val="0099C9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NextNav LLC. All Rights Reserved.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5713"/>
            <a:ext cx="8037513" cy="1406525"/>
          </a:xfrm>
        </p:spPr>
        <p:txBody>
          <a:bodyPr bIns="45720" anchor="b">
            <a:normAutofit/>
          </a:bodyPr>
          <a:lstStyle>
            <a:lvl1pPr algn="l">
              <a:defRPr sz="36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932238"/>
            <a:ext cx="8037513" cy="519112"/>
          </a:xfrm>
        </p:spPr>
        <p:txBody>
          <a:bodyPr anchor="t">
            <a:normAutofit/>
          </a:bodyPr>
          <a:lstStyle>
            <a:lvl1pPr marL="0" indent="0">
              <a:buNone/>
              <a:defRPr sz="1900">
                <a:solidFill>
                  <a:srgbClr val="4D4F5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2017 NextNav LLC. All Rights Reserved. 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NextNav LLC. All Rights Reserved. </a:t>
            </a:r>
            <a:endParaRPr lang="en-US" dirty="0" smtClean="0"/>
          </a:p>
        </p:txBody>
      </p:sp>
      <p:sp>
        <p:nvSpPr>
          <p:cNvPr id="24" name="Content Placeholder 22"/>
          <p:cNvSpPr>
            <a:spLocks noGrp="1"/>
          </p:cNvSpPr>
          <p:nvPr>
            <p:ph sz="quarter" idx="13"/>
          </p:nvPr>
        </p:nvSpPr>
        <p:spPr>
          <a:xfrm>
            <a:off x="457200" y="1592263"/>
            <a:ext cx="4038600" cy="45339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Content Placeholder 22"/>
          <p:cNvSpPr>
            <a:spLocks noGrp="1"/>
          </p:cNvSpPr>
          <p:nvPr>
            <p:ph sz="quarter" idx="14"/>
          </p:nvPr>
        </p:nvSpPr>
        <p:spPr>
          <a:xfrm>
            <a:off x="4648200" y="1592263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NextNav LLC. All Rights Reserved. 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NextNav LLC. All Rights Reserved. 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592263"/>
            <a:ext cx="8229600" cy="3775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NextNav LLC. All Rights Reserved. </a:t>
            </a:r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5367338"/>
            <a:ext cx="8229600" cy="81756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408544"/>
            <a:ext cx="21336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2471"/>
            <a:ext cx="6096000" cy="703831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39801"/>
            <a:ext cx="8229600" cy="510460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8544"/>
            <a:ext cx="2895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750" b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© 2017 NextNav LLC. All Rights Reserved. </a:t>
            </a:r>
            <a:endParaRPr lang="en-US" dirty="0" smtClean="0"/>
          </a:p>
        </p:txBody>
      </p:sp>
      <p:pic>
        <p:nvPicPr>
          <p:cNvPr id="8" name="Picture 7" descr="CLB_LogoSelects_KD_12.ai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793306" y="199793"/>
            <a:ext cx="1936984" cy="3930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 spc="-150">
          <a:solidFill>
            <a:srgbClr val="0099C9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457200" rtl="0" eaLnBrk="1" latinLnBrk="0" hangingPunct="1">
        <a:lnSpc>
          <a:spcPts val="2100"/>
        </a:lnSpc>
        <a:spcBef>
          <a:spcPts val="1200"/>
        </a:spcBef>
        <a:spcAft>
          <a:spcPts val="100"/>
        </a:spcAft>
        <a:buClr>
          <a:schemeClr val="accent1"/>
        </a:buClr>
        <a:buFont typeface="Arial"/>
        <a:buChar char="•"/>
        <a:defRPr sz="1800" kern="1200" spc="-50">
          <a:solidFill>
            <a:schemeClr val="tx1"/>
          </a:solidFill>
          <a:latin typeface="+mj-lt"/>
          <a:ea typeface="+mn-ea"/>
          <a:cs typeface="Times New Roman (Body)"/>
        </a:defRPr>
      </a:lvl1pPr>
      <a:lvl2pPr marL="548640" indent="-182880" algn="l" defTabSz="457200" rtl="0" eaLnBrk="1" latinLnBrk="0" hangingPunct="1">
        <a:lnSpc>
          <a:spcPts val="1700"/>
        </a:lnSpc>
        <a:spcBef>
          <a:spcPts val="400"/>
        </a:spcBef>
        <a:spcAft>
          <a:spcPts val="100"/>
        </a:spcAft>
        <a:buClr>
          <a:schemeClr val="tx1"/>
        </a:buClr>
        <a:buFont typeface="Arial"/>
        <a:buChar char="–"/>
        <a:defRPr sz="1400" kern="1200">
          <a:solidFill>
            <a:srgbClr val="6B707E"/>
          </a:solidFill>
          <a:latin typeface="+mj-lt"/>
          <a:ea typeface="+mn-ea"/>
          <a:cs typeface="Times New Roman (Body)"/>
        </a:defRPr>
      </a:lvl2pPr>
      <a:lvl3pPr marL="777240" indent="-137160" algn="l" defTabSz="457200" rtl="0" eaLnBrk="1" latinLnBrk="0" hangingPunct="1">
        <a:lnSpc>
          <a:spcPts val="1800"/>
        </a:lnSpc>
        <a:spcBef>
          <a:spcPts val="800"/>
        </a:spcBef>
        <a:spcAft>
          <a:spcPts val="100"/>
        </a:spcAft>
        <a:buClr>
          <a:schemeClr val="accent2"/>
        </a:buClr>
        <a:buFont typeface="Arial"/>
        <a:buChar char="•"/>
        <a:defRPr sz="1400" kern="1200" spc="-30">
          <a:solidFill>
            <a:schemeClr val="tx1"/>
          </a:solidFill>
          <a:latin typeface="+mj-lt"/>
          <a:ea typeface="+mn-ea"/>
          <a:cs typeface="Times New Roman (Body)"/>
        </a:defRPr>
      </a:lvl3pPr>
      <a:lvl4pPr marL="1051560" indent="-182880" algn="l" defTabSz="457200" rtl="0" eaLnBrk="1" latinLnBrk="0" hangingPunct="1">
        <a:lnSpc>
          <a:spcPts val="1600"/>
        </a:lnSpc>
        <a:spcBef>
          <a:spcPct val="20000"/>
        </a:spcBef>
        <a:buFont typeface="Arial"/>
        <a:buChar char="–"/>
        <a:defRPr sz="1200" kern="1200">
          <a:solidFill>
            <a:srgbClr val="6B707E"/>
          </a:solidFill>
          <a:latin typeface="+mj-lt"/>
          <a:ea typeface="+mn-ea"/>
          <a:cs typeface="Times New Roman (Body)"/>
        </a:defRPr>
      </a:lvl4pPr>
      <a:lvl5pPr marL="1417320" indent="-182880" algn="l" defTabSz="457200" rtl="0" eaLnBrk="1" latinLnBrk="0" hangingPunct="1">
        <a:lnSpc>
          <a:spcPts val="1600"/>
        </a:lnSpc>
        <a:spcBef>
          <a:spcPts val="1200"/>
        </a:spcBef>
        <a:buClr>
          <a:schemeClr val="accent6"/>
        </a:buClr>
        <a:buFont typeface="Arial"/>
        <a:buChar char="•"/>
        <a:defRPr sz="1200" kern="1200">
          <a:solidFill>
            <a:schemeClr val="tx1"/>
          </a:solidFill>
          <a:latin typeface="+mj-lt"/>
          <a:ea typeface="+mn-ea"/>
          <a:cs typeface="Times New Roman (Body)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NextNav, LLC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High Precision Urban and Indoor Positioning Services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NextNav LLC.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33000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cgates\AppData\Local\Microsoft\Windows\Temporary Internet Files\Content.IE5\CWLT7LRR\MC90043250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53424" y="5334632"/>
            <a:ext cx="1196283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 smtClean="0"/>
              <a:t>NextNav Overview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6685" y="984801"/>
            <a:ext cx="5490446" cy="4873071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dirty="0" smtClean="0"/>
              <a:t>NextNav </a:t>
            </a:r>
            <a:r>
              <a:rPr lang="en-US" dirty="0"/>
              <a:t>is a network services provider deploying a </a:t>
            </a:r>
            <a:r>
              <a:rPr lang="en-US" dirty="0" smtClean="0"/>
              <a:t>“terrestrial constellation” to complement GPS in </a:t>
            </a:r>
            <a:r>
              <a:rPr lang="en-US" dirty="0"/>
              <a:t>urban and indoor </a:t>
            </a:r>
            <a:r>
              <a:rPr lang="en-US" dirty="0" smtClean="0"/>
              <a:t>environments</a:t>
            </a:r>
          </a:p>
          <a:p>
            <a:pPr lvl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dirty="0" smtClean="0"/>
              <a:t>NextNav network beacons are essentially </a:t>
            </a:r>
            <a:r>
              <a:rPr lang="en-US" dirty="0"/>
              <a:t>low-cost terrestrial “satellites” broadcasting from </a:t>
            </a:r>
            <a:r>
              <a:rPr lang="en-US" dirty="0" smtClean="0"/>
              <a:t>towers and roof-tops </a:t>
            </a:r>
            <a:endParaRPr lang="en-US" dirty="0"/>
          </a:p>
          <a:p>
            <a:pPr marL="0" indent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indent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dirty="0" smtClean="0"/>
              <a:t>Nationwide spectrum licenses, intellectual property and wide-area architecture provide consistent ‘store </a:t>
            </a:r>
            <a:r>
              <a:rPr lang="en-US" dirty="0"/>
              <a:t>level / floor </a:t>
            </a:r>
            <a:r>
              <a:rPr lang="en-US" dirty="0" smtClean="0"/>
              <a:t>level’ precision across entire metropolitan areas.  Exceeds FCC objectives for horizontal and vertical location accuracy.</a:t>
            </a:r>
          </a:p>
          <a:p>
            <a:pPr marL="0" indent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indent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dirty="0" smtClean="0"/>
              <a:t>Service capability </a:t>
            </a:r>
            <a:r>
              <a:rPr lang="en-US" dirty="0"/>
              <a:t>designed </a:t>
            </a:r>
            <a:r>
              <a:rPr lang="en-US" dirty="0" smtClean="0"/>
              <a:t>for ‘Mission Critical’ applications (Public Safety and E911) with battery back-up, redundant systems and internal clocking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NextNav LLC. All Rights Reserved. 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7479" y="946768"/>
            <a:ext cx="2317711" cy="1521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Content Placeholder 8" descr="Map of Progeny Markets (corrected).pn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8AFFDF"/>
              </a:clrFrom>
              <a:clrTo>
                <a:srgbClr val="8AFFD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7479" y="2846189"/>
            <a:ext cx="2317711" cy="1471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44" y="5034912"/>
            <a:ext cx="82296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4" y="4846786"/>
            <a:ext cx="974009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18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extnav.com/sites/default/files/net-gps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8416"/>
          <a:stretch/>
        </p:blipFill>
        <p:spPr bwMode="auto">
          <a:xfrm>
            <a:off x="515634" y="1002882"/>
            <a:ext cx="6796825" cy="375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800" dirty="0" smtClean="0"/>
              <a:t>GPS Satellites are Too Far Away for Reliable Urban and Indoor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300596" y="4150864"/>
            <a:ext cx="2063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GPS Signal Blocked,</a:t>
            </a:r>
          </a:p>
          <a:p>
            <a:pPr algn="ctr"/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No Height Information</a:t>
            </a:r>
            <a:endParaRPr lang="en-US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0926" y="3073904"/>
            <a:ext cx="2029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</a:rPr>
              <a:t>GPS in Open Sky, Good Performance</a:t>
            </a:r>
            <a:endParaRPr lang="en-US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08544"/>
            <a:ext cx="2895600" cy="365125"/>
          </a:xfrm>
        </p:spPr>
        <p:txBody>
          <a:bodyPr/>
          <a:lstStyle/>
          <a:p>
            <a:r>
              <a:rPr lang="en-US" smtClean="0"/>
              <a:t>© 2017 NextNav LLC. All Rights Reserved. </a:t>
            </a:r>
            <a:endParaRPr lang="en-US" dirty="0" smtClean="0"/>
          </a:p>
        </p:txBody>
      </p:sp>
      <p:pic>
        <p:nvPicPr>
          <p:cNvPr id="9" name="Picture 4" descr="http://www.nextnav.com/sites/default/files/net-gps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10" b="18260"/>
          <a:stretch/>
        </p:blipFill>
        <p:spPr bwMode="auto">
          <a:xfrm>
            <a:off x="720384" y="4801074"/>
            <a:ext cx="6796825" cy="57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09353" y="4826484"/>
            <a:ext cx="1937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GPS satellites are 20,000km away…</a:t>
            </a:r>
            <a:endParaRPr lang="en-US" sz="1400" i="1" dirty="0"/>
          </a:p>
        </p:txBody>
      </p:sp>
      <p:pic>
        <p:nvPicPr>
          <p:cNvPr id="10" name="Picture 4" descr="http://www.nextnav.com/sites/default/files/net-gps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66" b="7331"/>
          <a:stretch/>
        </p:blipFill>
        <p:spPr bwMode="auto">
          <a:xfrm>
            <a:off x="720384" y="5423932"/>
            <a:ext cx="6796825" cy="63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41339" y="5423932"/>
            <a:ext cx="1937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…while the NextNav signal is terrestrial.</a:t>
            </a:r>
            <a:endParaRPr lang="en-US" sz="1400" i="1" dirty="0"/>
          </a:p>
        </p:txBody>
      </p:sp>
      <p:sp>
        <p:nvSpPr>
          <p:cNvPr id="7" name="Right Triangle 6"/>
          <p:cNvSpPr/>
          <p:nvPr/>
        </p:nvSpPr>
        <p:spPr>
          <a:xfrm flipH="1" flipV="1">
            <a:off x="4067996" y="5515372"/>
            <a:ext cx="1296484" cy="256032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3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24"/>
            <a:ext cx="6096000" cy="703831"/>
          </a:xfrm>
        </p:spPr>
        <p:txBody>
          <a:bodyPr/>
          <a:lstStyle/>
          <a:p>
            <a:r>
              <a:rPr lang="en-US" sz="3200" dirty="0" smtClean="0"/>
              <a:t>Emergency Dialing US – (E911</a:t>
            </a:r>
            <a:r>
              <a:rPr lang="en-US" sz="3200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010" y="1192698"/>
            <a:ext cx="8037576" cy="510460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FCC 4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Report and Order (2015) established requirements for locating wireless callers precisely when they dial “911” from their Mobile phones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Previous rules only required outdoor callers to be located, new rules include indoor callers as well</a:t>
            </a:r>
            <a:endParaRPr lang="en-US" sz="1600" kern="1200" dirty="0">
              <a:solidFill>
                <a:srgbClr val="6B70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GPS effectively addresses requirement in rural and suburban environments</a:t>
            </a:r>
            <a:r>
              <a:rPr lang="en-US" sz="1600" kern="1200" dirty="0" smtClean="0">
                <a:solidFill>
                  <a:srgbClr val="6B70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Neither GPS (insufficient yield) nor OTDOA (insufficient accuracy) address urban indoor needs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Initial FCC milestone 2Q17 with escalating accuracy requirements through 2Q21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>
                <a:solidFill>
                  <a:srgbClr val="6B70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X-Y accuracy: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40% of calls within 50 meters in 2017, increasing to 80% in 2021</a:t>
            </a:r>
            <a:endParaRPr lang="en-US" sz="1600" kern="1200" dirty="0">
              <a:solidFill>
                <a:srgbClr val="6B70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>
                <a:solidFill>
                  <a:srgbClr val="6B70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axis (vertical) location</a:t>
            </a:r>
            <a:r>
              <a:rPr lang="en-US" sz="1600" kern="1200" dirty="0" smtClean="0">
                <a:solidFill>
                  <a:srgbClr val="6B70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 25 Markets by 2021, Top 50 Markets by 2023</a:t>
            </a:r>
            <a:endParaRPr lang="en-US" sz="1600" kern="1200" dirty="0">
              <a:solidFill>
                <a:srgbClr val="6B70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CTIA Test Bed (Nov 2016) validated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NextNav’s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performance exceeding all FCC horizontal and vertical objectives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NextNav partnered with AT&amp;T and VZ in FCC/CTIA Test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Bed </a:t>
            </a:r>
          </a:p>
          <a:p>
            <a:pPr marL="365760" lvl="1" indent="0">
              <a:buNone/>
            </a:pPr>
            <a:endParaRPr lang="en-US" kern="1200" dirty="0">
              <a:solidFill>
                <a:srgbClr val="6B707E"/>
              </a:solidFill>
              <a:latin typeface="Calibri" panose="020F0502020204030204" pitchFamily="34" charset="0"/>
              <a:cs typeface="Times New Roman (Body)"/>
            </a:endParaRPr>
          </a:p>
          <a:p>
            <a:pPr lvl="1"/>
            <a:endParaRPr lang="en-US" dirty="0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4294967295"/>
          </p:nvPr>
        </p:nvSpPr>
        <p:spPr>
          <a:xfrm>
            <a:off x="6553200" y="6408546"/>
            <a:ext cx="2133600" cy="365125"/>
          </a:xfrm>
          <a:prstGeom prst="rect">
            <a:avLst/>
          </a:prstGeom>
        </p:spPr>
        <p:txBody>
          <a:bodyPr/>
          <a:lstStyle/>
          <a:p>
            <a:fld id="{B01B9E4D-8D1D-4251-A3FA-FFE1F6C9A688}" type="datetime1">
              <a:rPr lang="en-US" smtClean="0"/>
              <a:pPr/>
              <a:t>2/23/2017</a:t>
            </a:fld>
            <a:r>
              <a:rPr lang="en-US" smtClean="0"/>
              <a:t>   |   </a:t>
            </a:r>
            <a:fld id="{FA90C538-551D-3444-A7B8-069EFE22642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08544"/>
            <a:ext cx="2895600" cy="365125"/>
          </a:xfrm>
        </p:spPr>
        <p:txBody>
          <a:bodyPr/>
          <a:lstStyle/>
          <a:p>
            <a:r>
              <a:rPr lang="en-US" dirty="0" smtClean="0"/>
              <a:t>© 2016 NextNav LLC. All Rights Reserved.  Protected under NDA.</a:t>
            </a:r>
          </a:p>
        </p:txBody>
      </p:sp>
    </p:spTree>
    <p:extLst>
      <p:ext uri="{BB962C8B-B14F-4D97-AF65-F5344CB8AC3E}">
        <p14:creationId xmlns:p14="http://schemas.microsoft.com/office/powerpoint/2010/main" val="2819220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7" y="233540"/>
            <a:ext cx="6582016" cy="703831"/>
          </a:xfrm>
        </p:spPr>
        <p:txBody>
          <a:bodyPr anchor="ctr"/>
          <a:lstStyle/>
          <a:p>
            <a:r>
              <a:rPr lang="en-US" sz="3200" dirty="0" smtClean="0"/>
              <a:t>In Emergencies, Vertical </a:t>
            </a:r>
            <a:r>
              <a:rPr lang="en-US" sz="3200" dirty="0" smtClean="0"/>
              <a:t>Can </a:t>
            </a:r>
            <a:r>
              <a:rPr lang="en-US" sz="3200" dirty="0" smtClean="0"/>
              <a:t>Be The Difference between Life and Death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NextNav LLC. All Rights Reserved. </a:t>
            </a:r>
            <a:endParaRPr lang="en-US" dirty="0" smtClean="0"/>
          </a:p>
        </p:txBody>
      </p:sp>
      <p:pic>
        <p:nvPicPr>
          <p:cNvPr id="5" name="Picture 4" descr="Office Building - Cutaway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" t="12245" r="8509"/>
          <a:stretch/>
        </p:blipFill>
        <p:spPr>
          <a:xfrm>
            <a:off x="4588697" y="1391649"/>
            <a:ext cx="4399130" cy="358545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5573576" y="3922762"/>
            <a:ext cx="2692400" cy="371249"/>
          </a:xfrm>
          <a:prstGeom prst="ellipse">
            <a:avLst/>
          </a:prstGeom>
          <a:solidFill>
            <a:srgbClr val="FFFF00">
              <a:alpha val="4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370" tIns="50685" rIns="101370" bIns="50685" numCol="1" rtlCol="0" anchor="t" anchorCtr="0" compatLnSpc="1">
            <a:prstTxWarp prst="textNoShape">
              <a:avLst/>
            </a:prstTxWarp>
          </a:bodyPr>
          <a:lstStyle/>
          <a:p>
            <a:pPr marL="379413" marR="0" indent="-379413" algn="ctr" defTabSz="1014413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040176" y="1577495"/>
            <a:ext cx="2692400" cy="371249"/>
          </a:xfrm>
          <a:prstGeom prst="ellipse">
            <a:avLst/>
          </a:prstGeom>
          <a:solidFill>
            <a:srgbClr val="FFFF00">
              <a:alpha val="4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370" tIns="50685" rIns="101370" bIns="50685" numCol="1" rtlCol="0" anchor="t" anchorCtr="0" compatLnSpc="1">
            <a:prstTxWarp prst="textNoShape">
              <a:avLst/>
            </a:prstTxWarp>
          </a:bodyPr>
          <a:lstStyle/>
          <a:p>
            <a:pPr marL="379413" marR="0" indent="-379413" algn="ctr" defTabSz="1014413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566307" y="1948742"/>
            <a:ext cx="2692400" cy="371249"/>
          </a:xfrm>
          <a:prstGeom prst="ellipse">
            <a:avLst/>
          </a:prstGeom>
          <a:solidFill>
            <a:srgbClr val="FFFF00">
              <a:alpha val="4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370" tIns="50685" rIns="101370" bIns="50685" numCol="1" rtlCol="0" anchor="t" anchorCtr="0" compatLnSpc="1">
            <a:prstTxWarp prst="textNoShape">
              <a:avLst/>
            </a:prstTxWarp>
          </a:bodyPr>
          <a:lstStyle/>
          <a:p>
            <a:pPr marL="379413" marR="0" indent="-379413" algn="ctr" defTabSz="1014413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7" y="5262716"/>
            <a:ext cx="8843039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FCC/CTIA 4Q16 </a:t>
            </a:r>
            <a:r>
              <a:rPr lang="en-US" b="1" i="1" dirty="0" smtClean="0">
                <a:solidFill>
                  <a:schemeClr val="tx1"/>
                </a:solidFill>
              </a:rPr>
              <a:t>Test Bed </a:t>
            </a:r>
            <a:r>
              <a:rPr lang="en-US" b="1" i="1" dirty="0" smtClean="0">
                <a:solidFill>
                  <a:schemeClr val="tx1"/>
                </a:solidFill>
              </a:rPr>
              <a:t>validated NextNav vertical performance </a:t>
            </a:r>
            <a:endParaRPr lang="en-US" b="1" i="1" dirty="0" smtClean="0">
              <a:solidFill>
                <a:schemeClr val="tx1"/>
              </a:solidFill>
            </a:endParaRPr>
          </a:p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(1.7m accuracy @ 80</a:t>
            </a:r>
            <a:r>
              <a:rPr lang="en-US" b="1" i="1" dirty="0" smtClean="0">
                <a:solidFill>
                  <a:schemeClr val="tx1"/>
                </a:solidFill>
              </a:rPr>
              <a:t>%, </a:t>
            </a:r>
            <a:r>
              <a:rPr lang="en-US" b="1" i="1" dirty="0" smtClean="0">
                <a:solidFill>
                  <a:schemeClr val="tx1"/>
                </a:solidFill>
              </a:rPr>
              <a:t>2.3m @ </a:t>
            </a:r>
            <a:r>
              <a:rPr lang="en-US" b="1" i="1" dirty="0" smtClean="0">
                <a:solidFill>
                  <a:schemeClr val="tx1"/>
                </a:solidFill>
              </a:rPr>
              <a:t>90</a:t>
            </a:r>
            <a:r>
              <a:rPr lang="en-US" b="1" i="1" dirty="0" smtClean="0">
                <a:solidFill>
                  <a:schemeClr val="tx1"/>
                </a:solidFill>
              </a:rPr>
              <a:t>%, and &gt;99</a:t>
            </a:r>
            <a:r>
              <a:rPr lang="en-US" b="1" i="1" dirty="0" smtClean="0">
                <a:solidFill>
                  <a:schemeClr val="tx1"/>
                </a:solidFill>
              </a:rPr>
              <a:t>% </a:t>
            </a:r>
            <a:r>
              <a:rPr lang="en-US" b="1" i="1" dirty="0" smtClean="0">
                <a:solidFill>
                  <a:schemeClr val="tx1"/>
                </a:solidFill>
              </a:rPr>
              <a:t>yield)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8539" y="4405023"/>
            <a:ext cx="1057524" cy="53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7" y="1391648"/>
            <a:ext cx="4367577" cy="359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98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64972" y="960582"/>
            <a:ext cx="5019676" cy="495141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5"/>
          <a:stretch/>
        </p:blipFill>
        <p:spPr bwMode="auto">
          <a:xfrm>
            <a:off x="5027124" y="896091"/>
            <a:ext cx="3682094" cy="2922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21733" y="878756"/>
            <a:ext cx="4529667" cy="5261883"/>
          </a:xfrm>
          <a:prstGeom prst="rect">
            <a:avLst/>
          </a:prstGeom>
        </p:spPr>
        <p:txBody>
          <a:bodyPr/>
          <a:lstStyle>
            <a:lvl1pPr marL="182777" indent="-182777" algn="l" defTabSz="456945" rtl="0" eaLnBrk="1" latinLnBrk="0" hangingPunct="1">
              <a:lnSpc>
                <a:spcPts val="2100"/>
              </a:lnSpc>
              <a:spcBef>
                <a:spcPts val="1200"/>
              </a:spcBef>
              <a:spcAft>
                <a:spcPts val="100"/>
              </a:spcAft>
              <a:buClr>
                <a:schemeClr val="accent1"/>
              </a:buClr>
              <a:buFont typeface="Arial"/>
              <a:buChar char="•"/>
              <a:defRPr sz="1800" kern="1200" spc="-50">
                <a:solidFill>
                  <a:schemeClr val="tx1"/>
                </a:solidFill>
                <a:latin typeface="+mj-lt"/>
                <a:ea typeface="+mn-ea"/>
                <a:cs typeface="Times New Roman (Body)"/>
              </a:defRPr>
            </a:lvl1pPr>
            <a:lvl2pPr marL="548335" indent="-182777" algn="l" defTabSz="456945" rtl="0" eaLnBrk="1" latinLnBrk="0" hangingPunct="1">
              <a:lnSpc>
                <a:spcPts val="1700"/>
              </a:lnSpc>
              <a:spcBef>
                <a:spcPts val="400"/>
              </a:spcBef>
              <a:spcAft>
                <a:spcPts val="100"/>
              </a:spcAft>
              <a:buClr>
                <a:schemeClr val="tx1"/>
              </a:buClr>
              <a:buFont typeface="Arial"/>
              <a:buChar char="–"/>
              <a:defRPr sz="1400" kern="1200">
                <a:solidFill>
                  <a:srgbClr val="6B707E"/>
                </a:solidFill>
                <a:latin typeface="+mj-lt"/>
                <a:ea typeface="+mn-ea"/>
                <a:cs typeface="Times New Roman (Body)"/>
              </a:defRPr>
            </a:lvl2pPr>
            <a:lvl3pPr marL="776808" indent="-137084" algn="l" defTabSz="456945" rtl="0" eaLnBrk="1" latinLnBrk="0" hangingPunct="1">
              <a:lnSpc>
                <a:spcPts val="1800"/>
              </a:lnSpc>
              <a:spcBef>
                <a:spcPts val="800"/>
              </a:spcBef>
              <a:spcAft>
                <a:spcPts val="100"/>
              </a:spcAft>
              <a:buClr>
                <a:schemeClr val="accent2"/>
              </a:buClr>
              <a:buFont typeface="Arial"/>
              <a:buChar char="•"/>
              <a:defRPr sz="1400" kern="1200" spc="-30">
                <a:solidFill>
                  <a:schemeClr val="tx1"/>
                </a:solidFill>
                <a:latin typeface="+mj-lt"/>
                <a:ea typeface="+mn-ea"/>
                <a:cs typeface="Times New Roman (Body)"/>
              </a:defRPr>
            </a:lvl3pPr>
            <a:lvl4pPr marL="1050975" indent="-182777" algn="l" defTabSz="456945" rtl="0" eaLnBrk="1" latinLnBrk="0" hangingPunct="1">
              <a:lnSpc>
                <a:spcPts val="16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rgbClr val="6B707E"/>
                </a:solidFill>
                <a:latin typeface="+mj-lt"/>
                <a:ea typeface="+mn-ea"/>
                <a:cs typeface="Times New Roman (Body)"/>
              </a:defRPr>
            </a:lvl4pPr>
            <a:lvl5pPr marL="1416532" indent="-182777" algn="l" defTabSz="456945" rtl="0" eaLnBrk="1" latinLnBrk="0" hangingPunct="1">
              <a:lnSpc>
                <a:spcPts val="1600"/>
              </a:lnSpc>
              <a:spcBef>
                <a:spcPts val="1200"/>
              </a:spcBef>
              <a:buClr>
                <a:schemeClr val="accent6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Times New Roman (Body)"/>
              </a:defRPr>
            </a:lvl5pPr>
            <a:lvl6pPr marL="2513202" indent="-228474" algn="l" defTabSz="45694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50" indent="-228474" algn="l" defTabSz="45694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95" indent="-228474" algn="l" defTabSz="45694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041" indent="-228474" algn="l" defTabSz="45694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Mission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Critical Enhanced Location part of FirstNet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 for IOC 5 (within 48 months of contract award)</a:t>
            </a:r>
          </a:p>
          <a:p>
            <a:pPr>
              <a:lnSpc>
                <a:spcPts val="18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NextNav location signal combined with powerful 3D Visualization and Context capabilities</a:t>
            </a:r>
          </a:p>
          <a:p>
            <a:pPr marL="457200" lvl="1" indent="-171450">
              <a:lnSpc>
                <a:spcPct val="100000"/>
              </a:lnSpc>
              <a:spcAft>
                <a:spcPts val="0"/>
              </a:spcAft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NextNav software tool integrates multiple data sources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and calibrates with location network</a:t>
            </a:r>
          </a:p>
          <a:p>
            <a:pPr marL="457200" lvl="1" indent="-171450">
              <a:lnSpc>
                <a:spcPct val="100000"/>
              </a:lnSpc>
              <a:spcAft>
                <a:spcPts val="0"/>
              </a:spcAft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Proprietary techniques determine floor spacing and other building dynamics</a:t>
            </a:r>
          </a:p>
          <a:p>
            <a:pPr marL="457200" lvl="1" indent="-171450">
              <a:lnSpc>
                <a:spcPct val="100000"/>
              </a:lnSpc>
              <a:spcAft>
                <a:spcPts val="0"/>
              </a:spcAft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Facilitates rapid 3D mapping of campuses and dense urban areas</a:t>
            </a:r>
          </a:p>
          <a:p>
            <a:pPr marL="457200" lvl="1" indent="-171450">
              <a:lnSpc>
                <a:spcPct val="100000"/>
              </a:lnSpc>
              <a:spcAft>
                <a:spcPts val="0"/>
              </a:spcAft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Powerful command and control tool for active shooter, incident management, etc.</a:t>
            </a:r>
          </a:p>
          <a:p>
            <a:pPr>
              <a:lnSpc>
                <a:spcPts val="18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3D Position Based on NextNav Network</a:t>
            </a:r>
          </a:p>
          <a:p>
            <a:pPr marL="457200" lvl="1" indent="-171450">
              <a:lnSpc>
                <a:spcPct val="100000"/>
              </a:lnSpc>
              <a:spcAft>
                <a:spcPts val="0"/>
              </a:spcAft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Roughly 100 beacons per large city</a:t>
            </a:r>
          </a:p>
          <a:p>
            <a:pPr marL="457200" lvl="1" indent="-171450">
              <a:lnSpc>
                <a:spcPct val="100000"/>
              </a:lnSpc>
              <a:spcAft>
                <a:spcPts val="0"/>
              </a:spcAft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User-devices receive signal through compliant GPS chips (3GPP Release 13)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Live demonstrations for numerous First Responder and national security organizations </a:t>
            </a:r>
          </a:p>
          <a:p>
            <a:pPr marL="0" indent="0">
              <a:lnSpc>
                <a:spcPts val="1800"/>
              </a:lnSpc>
              <a:spcBef>
                <a:spcPts val="800"/>
              </a:spcBef>
              <a:spcAft>
                <a:spcPts val="600"/>
              </a:spcAft>
              <a:buNone/>
            </a:pP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 r="6150"/>
          <a:stretch/>
        </p:blipFill>
        <p:spPr bwMode="auto">
          <a:xfrm>
            <a:off x="5027124" y="3925690"/>
            <a:ext cx="3682093" cy="2312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0873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© 2017 NextNav LLC. All Rights Reserved.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9127" y="-28843"/>
            <a:ext cx="6096000" cy="703831"/>
          </a:xfrm>
        </p:spPr>
        <p:txBody>
          <a:bodyPr/>
          <a:lstStyle/>
          <a:p>
            <a:r>
              <a:rPr lang="en-US" sz="2800" dirty="0"/>
              <a:t>“Blue Force” Tracking and Situational Awareness</a:t>
            </a:r>
          </a:p>
        </p:txBody>
      </p:sp>
    </p:spTree>
    <p:extLst>
      <p:ext uri="{BB962C8B-B14F-4D97-AF65-F5344CB8AC3E}">
        <p14:creationId xmlns:p14="http://schemas.microsoft.com/office/powerpoint/2010/main" val="379280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296" y="82471"/>
            <a:ext cx="6274904" cy="703831"/>
          </a:xfrm>
        </p:spPr>
        <p:txBody>
          <a:bodyPr/>
          <a:lstStyle/>
          <a:p>
            <a:r>
              <a:rPr lang="en-US" dirty="0"/>
              <a:t>MBS Capability Demonstration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NextNav LLC. All Rights Reserved. 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20278" y="2520563"/>
            <a:ext cx="2335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Reserved for video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1430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4D4F53"/>
      </a:dk1>
      <a:lt1>
        <a:sysClr val="window" lastClr="FFFFFF"/>
      </a:lt1>
      <a:dk2>
        <a:srgbClr val="1F497D"/>
      </a:dk2>
      <a:lt2>
        <a:srgbClr val="EEECE1"/>
      </a:lt2>
      <a:accent1>
        <a:srgbClr val="0098D0"/>
      </a:accent1>
      <a:accent2>
        <a:srgbClr val="58A618"/>
      </a:accent2>
      <a:accent3>
        <a:srgbClr val="E983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Microsoft Office PowerPoint</Application>
  <PresentationFormat>On-screen Show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NextNav, LLC</vt:lpstr>
      <vt:lpstr>NextNav Overview</vt:lpstr>
      <vt:lpstr>GPS Satellites are Too Far Away for Reliable Urban and Indoor</vt:lpstr>
      <vt:lpstr>Emergency Dialing US – (E911)</vt:lpstr>
      <vt:lpstr>In Emergencies, Vertical Can Be The Difference between Life and Death</vt:lpstr>
      <vt:lpstr>“Blue Force” Tracking and Situational Awareness</vt:lpstr>
      <vt:lpstr>MBS Capability Demonstration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2017-02-22T18:10:53Z</dcterms:created>
  <dcterms:modified xsi:type="dcterms:W3CDTF">2017-02-23T21:10:40Z</dcterms:modified>
</cp:coreProperties>
</file>