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2" r:id="rId1"/>
  </p:sldMasterIdLst>
  <p:notesMasterIdLst>
    <p:notesMasterId r:id="rId12"/>
  </p:notesMasterIdLst>
  <p:sldIdLst>
    <p:sldId id="323" r:id="rId2"/>
    <p:sldId id="333" r:id="rId3"/>
    <p:sldId id="334" r:id="rId4"/>
    <p:sldId id="336" r:id="rId5"/>
    <p:sldId id="337" r:id="rId6"/>
    <p:sldId id="340" r:id="rId7"/>
    <p:sldId id="341" r:id="rId8"/>
    <p:sldId id="342" r:id="rId9"/>
    <p:sldId id="343" r:id="rId10"/>
    <p:sldId id="319" r:id="rId11"/>
  </p:sldIdLst>
  <p:sldSz cx="9144000" cy="6858000" type="screen4x3"/>
  <p:notesSz cx="7099300" cy="10234613"/>
  <p:embeddedFontLst>
    <p:embeddedFont>
      <p:font typeface="Helvetica Neue" panose="020B0604020202020204" charset="0"/>
      <p:regular r:id="rId13"/>
      <p:bold r:id="rId14"/>
      <p:italic r:id="rId15"/>
      <p:boldItalic r:id="rId16"/>
    </p:embeddedFont>
    <p:embeddedFont>
      <p:font typeface="Helvetica" panose="020B0604020202020204" pitchFamily="34" charset="0"/>
      <p:regular r:id="rId17"/>
      <p:bold r:id="rId18"/>
      <p:italic r:id="rId19"/>
      <p:boldItalic r:id="rId20"/>
    </p:embeddedFont>
    <p:embeddedFont>
      <p:font typeface="Helvetica Light" panose="020B0403020202020204" pitchFamily="34" charset="0"/>
      <p:regular r:id="rId21"/>
    </p:embeddedFont>
    <p:embeddedFont>
      <p:font typeface="Calibri" panose="020F0502020204030204" pitchFamily="34" charset="0"/>
      <p:regular r:id="rId22"/>
      <p:bold r:id="rId23"/>
      <p:italic r:id="rId24"/>
      <p:boldItalic r:id="rId25"/>
    </p:embeddedFont>
    <p:embeddedFont>
      <p:font typeface="georgia" panose="02040502050405020303" pitchFamily="18"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147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76362" cy="511731"/>
          </a:xfrm>
          <a:prstGeom prst="rect">
            <a:avLst/>
          </a:prstGeom>
          <a:noFill/>
          <a:ln>
            <a:noFill/>
          </a:ln>
        </p:spPr>
        <p:txBody>
          <a:bodyPr lIns="91425" tIns="91425" rIns="91425" bIns="91425" anchor="t" anchorCtr="0"/>
          <a:lstStyle>
            <a:lvl1pPr marL="0" marR="0" lvl="0" indent="0" algn="l" rtl="0">
              <a:spcBef>
                <a:spcPts val="0"/>
              </a:spcBef>
              <a:buNone/>
              <a:defRPr sz="13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4021294" y="0"/>
            <a:ext cx="3076362" cy="511731"/>
          </a:xfrm>
          <a:prstGeom prst="rect">
            <a:avLst/>
          </a:prstGeom>
          <a:noFill/>
          <a:ln>
            <a:noFill/>
          </a:ln>
        </p:spPr>
        <p:txBody>
          <a:bodyPr lIns="91425" tIns="91425" rIns="91425" bIns="91425" anchor="t" anchorCtr="0"/>
          <a:lstStyle>
            <a:lvl1pPr marL="0" marR="0" lvl="0" indent="0" algn="r" rtl="0">
              <a:spcBef>
                <a:spcPts val="0"/>
              </a:spcBef>
              <a:buNone/>
              <a:defRPr sz="13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990600" y="766762"/>
            <a:ext cx="5118100" cy="3838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9931" y="4861442"/>
            <a:ext cx="5679439" cy="4605576"/>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9721107"/>
            <a:ext cx="3076362" cy="511731"/>
          </a:xfrm>
          <a:prstGeom prst="rect">
            <a:avLst/>
          </a:prstGeom>
          <a:noFill/>
          <a:ln>
            <a:noFill/>
          </a:ln>
        </p:spPr>
        <p:txBody>
          <a:bodyPr lIns="91425" tIns="91425" rIns="91425" bIns="91425" anchor="b" anchorCtr="0"/>
          <a:lstStyle>
            <a:lvl1pPr marL="0" marR="0" lvl="0" indent="0" algn="l" rtl="0">
              <a:spcBef>
                <a:spcPts val="0"/>
              </a:spcBef>
              <a:buNone/>
              <a:defRPr sz="13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4021294" y="9721107"/>
            <a:ext cx="3076362" cy="511731"/>
          </a:xfrm>
          <a:prstGeom prst="rect">
            <a:avLst/>
          </a:prstGeom>
          <a:noFill/>
          <a:ln>
            <a:noFill/>
          </a:ln>
        </p:spPr>
        <p:txBody>
          <a:bodyPr lIns="99025" tIns="49500" rIns="99025" bIns="49500" anchor="b" anchorCtr="0">
            <a:noAutofit/>
          </a:bodyPr>
          <a:lstStyle/>
          <a:p>
            <a:pPr marL="0" marR="0" lvl="0" indent="0" algn="r" rtl="0">
              <a:spcBef>
                <a:spcPts val="0"/>
              </a:spcBef>
              <a:buSzPct val="25000"/>
              <a:buNone/>
            </a:pPr>
            <a:fld id="{00000000-1234-1234-1234-123412341234}" type="slidenum">
              <a:rPr lang="en-US" sz="1300" b="0" i="0" u="none" strike="noStrike" cap="none">
                <a:solidFill>
                  <a:schemeClr val="dk1"/>
                </a:solidFill>
                <a:latin typeface="Calibri"/>
                <a:ea typeface="Calibri"/>
                <a:cs typeface="Calibri"/>
                <a:sym typeface="Calibri"/>
              </a:rPr>
              <a:t>‹#›</a:t>
            </a:fld>
            <a:endParaRPr lang="en-US"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2789"/>
        <p:cNvGrpSpPr/>
        <p:nvPr/>
      </p:nvGrpSpPr>
      <p:grpSpPr>
        <a:xfrm>
          <a:off x="0" y="0"/>
          <a:ext cx="0" cy="0"/>
          <a:chOff x="0" y="0"/>
          <a:chExt cx="0" cy="0"/>
        </a:xfrm>
      </p:grpSpPr>
      <p:sp>
        <p:nvSpPr>
          <p:cNvPr id="2790" name="Shape 2790"/>
          <p:cNvSpPr txBox="1">
            <a:spLocks noGrp="1"/>
          </p:cNvSpPr>
          <p:nvPr>
            <p:ph type="body" idx="1"/>
          </p:nvPr>
        </p:nvSpPr>
        <p:spPr>
          <a:xfrm>
            <a:off x="709931" y="4861442"/>
            <a:ext cx="5679439" cy="4605576"/>
          </a:xfrm>
          <a:prstGeom prst="rect">
            <a:avLst/>
          </a:prstGeom>
        </p:spPr>
        <p:txBody>
          <a:bodyPr lIns="91425" tIns="91425" rIns="91425" bIns="91425" anchor="t" anchorCtr="0">
            <a:noAutofit/>
          </a:bodyPr>
          <a:lstStyle/>
          <a:p>
            <a:pPr lvl="0">
              <a:spcBef>
                <a:spcPts val="0"/>
              </a:spcBef>
              <a:buNone/>
            </a:pPr>
            <a:endParaRPr/>
          </a:p>
        </p:txBody>
      </p:sp>
      <p:sp>
        <p:nvSpPr>
          <p:cNvPr id="2791" name="Shape 2791"/>
          <p:cNvSpPr>
            <a:spLocks noGrp="1" noRot="1" noChangeAspect="1"/>
          </p:cNvSpPr>
          <p:nvPr>
            <p:ph type="sldImg" idx="2"/>
          </p:nvPr>
        </p:nvSpPr>
        <p:spPr>
          <a:xfrm>
            <a:off x="990600" y="766763"/>
            <a:ext cx="5118100" cy="3838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6381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9"/>
        <p:cNvGrpSpPr/>
        <p:nvPr/>
      </p:nvGrpSpPr>
      <p:grpSpPr>
        <a:xfrm>
          <a:off x="0" y="0"/>
          <a:ext cx="0" cy="0"/>
          <a:chOff x="0" y="0"/>
          <a:chExt cx="0" cy="0"/>
        </a:xfrm>
      </p:grpSpPr>
      <p:sp>
        <p:nvSpPr>
          <p:cNvPr id="2790" name="Shape 2790"/>
          <p:cNvSpPr txBox="1">
            <a:spLocks noGrp="1"/>
          </p:cNvSpPr>
          <p:nvPr>
            <p:ph type="body" idx="1"/>
          </p:nvPr>
        </p:nvSpPr>
        <p:spPr>
          <a:xfrm>
            <a:off x="709931" y="4861442"/>
            <a:ext cx="5679439" cy="4605576"/>
          </a:xfrm>
          <a:prstGeom prst="rect">
            <a:avLst/>
          </a:prstGeom>
        </p:spPr>
        <p:txBody>
          <a:bodyPr lIns="91425" tIns="91425" rIns="91425" bIns="91425" anchor="t" anchorCtr="0">
            <a:noAutofit/>
          </a:bodyPr>
          <a:lstStyle/>
          <a:p>
            <a:pPr lvl="0">
              <a:spcBef>
                <a:spcPts val="0"/>
              </a:spcBef>
              <a:buNone/>
            </a:pPr>
            <a:endParaRPr/>
          </a:p>
        </p:txBody>
      </p:sp>
      <p:sp>
        <p:nvSpPr>
          <p:cNvPr id="2791" name="Shape 2791"/>
          <p:cNvSpPr>
            <a:spLocks noGrp="1" noRot="1" noChangeAspect="1"/>
          </p:cNvSpPr>
          <p:nvPr>
            <p:ph type="sldImg" idx="2"/>
          </p:nvPr>
        </p:nvSpPr>
        <p:spPr>
          <a:xfrm>
            <a:off x="990600" y="766763"/>
            <a:ext cx="5118100" cy="383857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Shape 565"/>
          <p:cNvSpPr>
            <a:spLocks noGrp="1" noRot="1" noChangeAspect="1"/>
          </p:cNvSpPr>
          <p:nvPr>
            <p:ph type="sldImg" idx="2"/>
          </p:nvPr>
        </p:nvSpPr>
        <p:spPr>
          <a:xfrm>
            <a:off x="990600" y="766763"/>
            <a:ext cx="5118100" cy="3838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66" name="Shape 566"/>
          <p:cNvSpPr txBox="1">
            <a:spLocks noGrp="1"/>
          </p:cNvSpPr>
          <p:nvPr>
            <p:ph type="body" idx="1"/>
          </p:nvPr>
        </p:nvSpPr>
        <p:spPr>
          <a:xfrm>
            <a:off x="709931" y="4861442"/>
            <a:ext cx="5679439" cy="4605576"/>
          </a:xfrm>
          <a:prstGeom prst="rect">
            <a:avLst/>
          </a:prstGeom>
          <a:noFill/>
          <a:ln>
            <a:noFill/>
          </a:ln>
        </p:spPr>
        <p:txBody>
          <a:bodyPr lIns="99025" tIns="49500" rIns="99025" bIns="495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67" name="Shape 567"/>
          <p:cNvSpPr txBox="1">
            <a:spLocks noGrp="1"/>
          </p:cNvSpPr>
          <p:nvPr>
            <p:ph type="sldNum" idx="12"/>
          </p:nvPr>
        </p:nvSpPr>
        <p:spPr>
          <a:xfrm>
            <a:off x="4021294" y="9721107"/>
            <a:ext cx="3076362" cy="511731"/>
          </a:xfrm>
          <a:prstGeom prst="rect">
            <a:avLst/>
          </a:prstGeom>
          <a:noFill/>
          <a:ln>
            <a:noFill/>
          </a:ln>
        </p:spPr>
        <p:txBody>
          <a:bodyPr lIns="99025" tIns="49500" rIns="99025" bIns="49500" anchor="b" anchorCtr="0">
            <a:noAutofit/>
          </a:bodyPr>
          <a:lstStyle/>
          <a:p>
            <a:pPr marL="0" marR="0" lvl="0" indent="0" algn="r" rtl="0">
              <a:spcBef>
                <a:spcPts val="0"/>
              </a:spcBef>
              <a:buSzPct val="25000"/>
              <a:buNone/>
            </a:pPr>
            <a:fld id="{00000000-1234-1234-1234-123412341234}" type="slidenum">
              <a:rPr lang="en-US" sz="1300">
                <a:solidFill>
                  <a:schemeClr val="dk1"/>
                </a:solidFill>
                <a:latin typeface="Calibri"/>
                <a:ea typeface="Calibri"/>
                <a:cs typeface="Calibri"/>
                <a:sym typeface="Calibri"/>
              </a:rPr>
              <a:t>2</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7474633"/>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Shape 565"/>
          <p:cNvSpPr>
            <a:spLocks noGrp="1" noRot="1" noChangeAspect="1"/>
          </p:cNvSpPr>
          <p:nvPr>
            <p:ph type="sldImg" idx="2"/>
          </p:nvPr>
        </p:nvSpPr>
        <p:spPr>
          <a:xfrm>
            <a:off x="990600" y="766763"/>
            <a:ext cx="5118100" cy="3838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66" name="Shape 566"/>
          <p:cNvSpPr txBox="1">
            <a:spLocks noGrp="1"/>
          </p:cNvSpPr>
          <p:nvPr>
            <p:ph type="body" idx="1"/>
          </p:nvPr>
        </p:nvSpPr>
        <p:spPr>
          <a:xfrm>
            <a:off x="709931" y="4861442"/>
            <a:ext cx="5679439" cy="4605576"/>
          </a:xfrm>
          <a:prstGeom prst="rect">
            <a:avLst/>
          </a:prstGeom>
          <a:noFill/>
          <a:ln>
            <a:noFill/>
          </a:ln>
        </p:spPr>
        <p:txBody>
          <a:bodyPr lIns="99025" tIns="49500" rIns="99025" bIns="495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67" name="Shape 567"/>
          <p:cNvSpPr txBox="1">
            <a:spLocks noGrp="1"/>
          </p:cNvSpPr>
          <p:nvPr>
            <p:ph type="sldNum" idx="12"/>
          </p:nvPr>
        </p:nvSpPr>
        <p:spPr>
          <a:xfrm>
            <a:off x="4021294" y="9721107"/>
            <a:ext cx="3076362" cy="511731"/>
          </a:xfrm>
          <a:prstGeom prst="rect">
            <a:avLst/>
          </a:prstGeom>
          <a:noFill/>
          <a:ln>
            <a:noFill/>
          </a:ln>
        </p:spPr>
        <p:txBody>
          <a:bodyPr lIns="99025" tIns="49500" rIns="99025" bIns="49500" anchor="b" anchorCtr="0">
            <a:noAutofit/>
          </a:bodyPr>
          <a:lstStyle/>
          <a:p>
            <a:pPr marL="0" marR="0" lvl="0" indent="0" algn="r" rtl="0">
              <a:spcBef>
                <a:spcPts val="0"/>
              </a:spcBef>
              <a:buSzPct val="25000"/>
              <a:buNone/>
            </a:pPr>
            <a:fld id="{00000000-1234-1234-1234-123412341234}" type="slidenum">
              <a:rPr lang="en-US" sz="1300">
                <a:solidFill>
                  <a:schemeClr val="dk1"/>
                </a:solidFill>
                <a:latin typeface="Calibri"/>
                <a:ea typeface="Calibri"/>
                <a:cs typeface="Calibri"/>
                <a:sym typeface="Calibri"/>
              </a:rPr>
              <a:t>3</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0275054"/>
      </p:ext>
    </p:extLst>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Shape 565"/>
          <p:cNvSpPr>
            <a:spLocks noGrp="1" noRot="1" noChangeAspect="1"/>
          </p:cNvSpPr>
          <p:nvPr>
            <p:ph type="sldImg" idx="2"/>
          </p:nvPr>
        </p:nvSpPr>
        <p:spPr>
          <a:xfrm>
            <a:off x="990600" y="766763"/>
            <a:ext cx="5118100" cy="3838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66" name="Shape 566"/>
          <p:cNvSpPr txBox="1">
            <a:spLocks noGrp="1"/>
          </p:cNvSpPr>
          <p:nvPr>
            <p:ph type="body" idx="1"/>
          </p:nvPr>
        </p:nvSpPr>
        <p:spPr>
          <a:xfrm>
            <a:off x="709931" y="4861442"/>
            <a:ext cx="5679439" cy="4605576"/>
          </a:xfrm>
          <a:prstGeom prst="rect">
            <a:avLst/>
          </a:prstGeom>
          <a:noFill/>
          <a:ln>
            <a:noFill/>
          </a:ln>
        </p:spPr>
        <p:txBody>
          <a:bodyPr lIns="99025" tIns="49500" rIns="99025" bIns="495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67" name="Shape 567"/>
          <p:cNvSpPr txBox="1">
            <a:spLocks noGrp="1"/>
          </p:cNvSpPr>
          <p:nvPr>
            <p:ph type="sldNum" idx="12"/>
          </p:nvPr>
        </p:nvSpPr>
        <p:spPr>
          <a:xfrm>
            <a:off x="4021294" y="9721107"/>
            <a:ext cx="3076362" cy="511731"/>
          </a:xfrm>
          <a:prstGeom prst="rect">
            <a:avLst/>
          </a:prstGeom>
          <a:noFill/>
          <a:ln>
            <a:noFill/>
          </a:ln>
        </p:spPr>
        <p:txBody>
          <a:bodyPr lIns="99025" tIns="49500" rIns="99025" bIns="49500" anchor="b" anchorCtr="0">
            <a:noAutofit/>
          </a:bodyPr>
          <a:lstStyle/>
          <a:p>
            <a:pPr marL="0" marR="0" lvl="0" indent="0" algn="r" rtl="0">
              <a:spcBef>
                <a:spcPts val="0"/>
              </a:spcBef>
              <a:buSzPct val="25000"/>
              <a:buNone/>
            </a:pPr>
            <a:fld id="{00000000-1234-1234-1234-123412341234}" type="slidenum">
              <a:rPr lang="en-US" sz="1300">
                <a:solidFill>
                  <a:schemeClr val="dk1"/>
                </a:solidFill>
                <a:latin typeface="Calibri"/>
                <a:ea typeface="Calibri"/>
                <a:cs typeface="Calibri"/>
                <a:sym typeface="Calibri"/>
              </a:rPr>
              <a:t>4</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76929491"/>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Shape 565"/>
          <p:cNvSpPr>
            <a:spLocks noGrp="1" noRot="1" noChangeAspect="1"/>
          </p:cNvSpPr>
          <p:nvPr>
            <p:ph type="sldImg" idx="2"/>
          </p:nvPr>
        </p:nvSpPr>
        <p:spPr>
          <a:xfrm>
            <a:off x="990600" y="766763"/>
            <a:ext cx="5118100" cy="3838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66" name="Shape 566"/>
          <p:cNvSpPr txBox="1">
            <a:spLocks noGrp="1"/>
          </p:cNvSpPr>
          <p:nvPr>
            <p:ph type="body" idx="1"/>
          </p:nvPr>
        </p:nvSpPr>
        <p:spPr>
          <a:xfrm>
            <a:off x="709931" y="4861442"/>
            <a:ext cx="5679439" cy="4605576"/>
          </a:xfrm>
          <a:prstGeom prst="rect">
            <a:avLst/>
          </a:prstGeom>
          <a:noFill/>
          <a:ln>
            <a:noFill/>
          </a:ln>
        </p:spPr>
        <p:txBody>
          <a:bodyPr lIns="99025" tIns="49500" rIns="99025" bIns="495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67" name="Shape 567"/>
          <p:cNvSpPr txBox="1">
            <a:spLocks noGrp="1"/>
          </p:cNvSpPr>
          <p:nvPr>
            <p:ph type="sldNum" idx="12"/>
          </p:nvPr>
        </p:nvSpPr>
        <p:spPr>
          <a:xfrm>
            <a:off x="4021294" y="9721107"/>
            <a:ext cx="3076362" cy="511731"/>
          </a:xfrm>
          <a:prstGeom prst="rect">
            <a:avLst/>
          </a:prstGeom>
          <a:noFill/>
          <a:ln>
            <a:noFill/>
          </a:ln>
        </p:spPr>
        <p:txBody>
          <a:bodyPr lIns="99025" tIns="49500" rIns="99025" bIns="49500" anchor="b" anchorCtr="0">
            <a:noAutofit/>
          </a:bodyPr>
          <a:lstStyle/>
          <a:p>
            <a:pPr marL="0" marR="0" lvl="0" indent="0" algn="r" rtl="0">
              <a:spcBef>
                <a:spcPts val="0"/>
              </a:spcBef>
              <a:buSzPct val="25000"/>
              <a:buNone/>
            </a:pPr>
            <a:fld id="{00000000-1234-1234-1234-123412341234}" type="slidenum">
              <a:rPr lang="en-US" sz="1300">
                <a:solidFill>
                  <a:schemeClr val="dk1"/>
                </a:solidFill>
                <a:latin typeface="Calibri"/>
                <a:ea typeface="Calibri"/>
                <a:cs typeface="Calibri"/>
                <a:sym typeface="Calibri"/>
              </a:rPr>
              <a:t>5</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5254241"/>
      </p:ext>
    </p:extLst>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Shape 565"/>
          <p:cNvSpPr>
            <a:spLocks noGrp="1" noRot="1" noChangeAspect="1"/>
          </p:cNvSpPr>
          <p:nvPr>
            <p:ph type="sldImg" idx="2"/>
          </p:nvPr>
        </p:nvSpPr>
        <p:spPr>
          <a:xfrm>
            <a:off x="990600" y="766763"/>
            <a:ext cx="5118100" cy="3838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66" name="Shape 566"/>
          <p:cNvSpPr txBox="1">
            <a:spLocks noGrp="1"/>
          </p:cNvSpPr>
          <p:nvPr>
            <p:ph type="body" idx="1"/>
          </p:nvPr>
        </p:nvSpPr>
        <p:spPr>
          <a:xfrm>
            <a:off x="709931" y="4861442"/>
            <a:ext cx="5679439" cy="4605576"/>
          </a:xfrm>
          <a:prstGeom prst="rect">
            <a:avLst/>
          </a:prstGeom>
          <a:noFill/>
          <a:ln>
            <a:noFill/>
          </a:ln>
        </p:spPr>
        <p:txBody>
          <a:bodyPr lIns="99025" tIns="49500" rIns="99025" bIns="495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67" name="Shape 567"/>
          <p:cNvSpPr txBox="1">
            <a:spLocks noGrp="1"/>
          </p:cNvSpPr>
          <p:nvPr>
            <p:ph type="sldNum" idx="12"/>
          </p:nvPr>
        </p:nvSpPr>
        <p:spPr>
          <a:xfrm>
            <a:off x="4021294" y="9721107"/>
            <a:ext cx="3076362" cy="511731"/>
          </a:xfrm>
          <a:prstGeom prst="rect">
            <a:avLst/>
          </a:prstGeom>
          <a:noFill/>
          <a:ln>
            <a:noFill/>
          </a:ln>
        </p:spPr>
        <p:txBody>
          <a:bodyPr lIns="99025" tIns="49500" rIns="99025" bIns="49500" anchor="b" anchorCtr="0">
            <a:noAutofit/>
          </a:bodyPr>
          <a:lstStyle/>
          <a:p>
            <a:pPr marL="0" marR="0" lvl="0" indent="0" algn="r" rtl="0">
              <a:spcBef>
                <a:spcPts val="0"/>
              </a:spcBef>
              <a:buSzPct val="25000"/>
              <a:buNone/>
            </a:pPr>
            <a:fld id="{00000000-1234-1234-1234-123412341234}" type="slidenum">
              <a:rPr lang="en-US" sz="1300">
                <a:solidFill>
                  <a:schemeClr val="dk1"/>
                </a:solidFill>
                <a:latin typeface="Calibri"/>
                <a:ea typeface="Calibri"/>
                <a:cs typeface="Calibri"/>
                <a:sym typeface="Calibri"/>
              </a:rPr>
              <a:t>6</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2096642"/>
      </p:ext>
    </p:extLst>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Shape 565"/>
          <p:cNvSpPr>
            <a:spLocks noGrp="1" noRot="1" noChangeAspect="1"/>
          </p:cNvSpPr>
          <p:nvPr>
            <p:ph type="sldImg" idx="2"/>
          </p:nvPr>
        </p:nvSpPr>
        <p:spPr>
          <a:xfrm>
            <a:off x="990600" y="766763"/>
            <a:ext cx="5118100" cy="3838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66" name="Shape 566"/>
          <p:cNvSpPr txBox="1">
            <a:spLocks noGrp="1"/>
          </p:cNvSpPr>
          <p:nvPr>
            <p:ph type="body" idx="1"/>
          </p:nvPr>
        </p:nvSpPr>
        <p:spPr>
          <a:xfrm>
            <a:off x="709931" y="4861442"/>
            <a:ext cx="5679439" cy="4605576"/>
          </a:xfrm>
          <a:prstGeom prst="rect">
            <a:avLst/>
          </a:prstGeom>
          <a:noFill/>
          <a:ln>
            <a:noFill/>
          </a:ln>
        </p:spPr>
        <p:txBody>
          <a:bodyPr lIns="99025" tIns="49500" rIns="99025" bIns="495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67" name="Shape 567"/>
          <p:cNvSpPr txBox="1">
            <a:spLocks noGrp="1"/>
          </p:cNvSpPr>
          <p:nvPr>
            <p:ph type="sldNum" idx="12"/>
          </p:nvPr>
        </p:nvSpPr>
        <p:spPr>
          <a:xfrm>
            <a:off x="4021294" y="9721107"/>
            <a:ext cx="3076362" cy="511731"/>
          </a:xfrm>
          <a:prstGeom prst="rect">
            <a:avLst/>
          </a:prstGeom>
          <a:noFill/>
          <a:ln>
            <a:noFill/>
          </a:ln>
        </p:spPr>
        <p:txBody>
          <a:bodyPr lIns="99025" tIns="49500" rIns="99025" bIns="49500" anchor="b" anchorCtr="0">
            <a:noAutofit/>
          </a:bodyPr>
          <a:lstStyle/>
          <a:p>
            <a:pPr marL="0" marR="0" lvl="0" indent="0" algn="r" rtl="0">
              <a:spcBef>
                <a:spcPts val="0"/>
              </a:spcBef>
              <a:buSzPct val="25000"/>
              <a:buNone/>
            </a:pPr>
            <a:fld id="{00000000-1234-1234-1234-123412341234}" type="slidenum">
              <a:rPr lang="en-US" sz="1300">
                <a:solidFill>
                  <a:schemeClr val="dk1"/>
                </a:solidFill>
                <a:latin typeface="Calibri"/>
                <a:ea typeface="Calibri"/>
                <a:cs typeface="Calibri"/>
                <a:sym typeface="Calibri"/>
              </a:rPr>
              <a:t>7</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51363279"/>
      </p:ext>
    </p:extLst>
  </p:cSld>
  <p:clrMapOvr>
    <a:masterClrMapping/>
  </p:clrMapOvr>
</p:notes>
</file>

<file path=ppt/notesSlides/notesSlide8.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Shape 1478"/>
          <p:cNvSpPr>
            <a:spLocks noGrp="1" noRot="1" noChangeAspect="1"/>
          </p:cNvSpPr>
          <p:nvPr>
            <p:ph type="sldImg" idx="2"/>
          </p:nvPr>
        </p:nvSpPr>
        <p:spPr>
          <a:xfrm>
            <a:off x="990600" y="766763"/>
            <a:ext cx="5118100" cy="3838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9" name="Shape 1479"/>
          <p:cNvSpPr txBox="1">
            <a:spLocks noGrp="1"/>
          </p:cNvSpPr>
          <p:nvPr>
            <p:ph type="body" idx="1"/>
          </p:nvPr>
        </p:nvSpPr>
        <p:spPr>
          <a:xfrm>
            <a:off x="709931" y="4861442"/>
            <a:ext cx="5679439" cy="4605576"/>
          </a:xfrm>
          <a:prstGeom prst="rect">
            <a:avLst/>
          </a:prstGeom>
          <a:noFill/>
          <a:ln>
            <a:noFill/>
          </a:ln>
        </p:spPr>
        <p:txBody>
          <a:bodyPr lIns="99025" tIns="49500" rIns="99025" bIns="495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480" name="Shape 1480"/>
          <p:cNvSpPr txBox="1">
            <a:spLocks noGrp="1"/>
          </p:cNvSpPr>
          <p:nvPr>
            <p:ph type="sldNum" idx="12"/>
          </p:nvPr>
        </p:nvSpPr>
        <p:spPr>
          <a:xfrm>
            <a:off x="4021294" y="9721107"/>
            <a:ext cx="3076362" cy="511731"/>
          </a:xfrm>
          <a:prstGeom prst="rect">
            <a:avLst/>
          </a:prstGeom>
          <a:noFill/>
          <a:ln>
            <a:noFill/>
          </a:ln>
        </p:spPr>
        <p:txBody>
          <a:bodyPr lIns="99025" tIns="49500" rIns="99025" bIns="49500" anchor="b" anchorCtr="0">
            <a:noAutofit/>
          </a:bodyPr>
          <a:lstStyle/>
          <a:p>
            <a:pPr marL="0" marR="0" lvl="0" indent="0" algn="r" rtl="0">
              <a:spcBef>
                <a:spcPts val="0"/>
              </a:spcBef>
              <a:buSzPct val="25000"/>
              <a:buNone/>
            </a:pPr>
            <a:fld id="{00000000-1234-1234-1234-123412341234}" type="slidenum">
              <a:rPr lang="en-US" sz="1300">
                <a:solidFill>
                  <a:schemeClr val="dk1"/>
                </a:solidFill>
                <a:latin typeface="Calibri"/>
                <a:ea typeface="Calibri"/>
                <a:cs typeface="Calibri"/>
                <a:sym typeface="Calibri"/>
              </a:rPr>
              <a:t>8</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3772052"/>
      </p:ext>
    </p:extLst>
  </p:cSld>
  <p:clrMapOvr>
    <a:masterClrMapping/>
  </p:clrMapOvr>
</p:notes>
</file>

<file path=ppt/notesSlides/notesSlide9.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Shape 1478"/>
          <p:cNvSpPr>
            <a:spLocks noGrp="1" noRot="1" noChangeAspect="1"/>
          </p:cNvSpPr>
          <p:nvPr>
            <p:ph type="sldImg" idx="2"/>
          </p:nvPr>
        </p:nvSpPr>
        <p:spPr>
          <a:xfrm>
            <a:off x="990600" y="766763"/>
            <a:ext cx="5118100" cy="3838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9" name="Shape 1479"/>
          <p:cNvSpPr txBox="1">
            <a:spLocks noGrp="1"/>
          </p:cNvSpPr>
          <p:nvPr>
            <p:ph type="body" idx="1"/>
          </p:nvPr>
        </p:nvSpPr>
        <p:spPr>
          <a:xfrm>
            <a:off x="709931" y="4861442"/>
            <a:ext cx="5679439" cy="4605576"/>
          </a:xfrm>
          <a:prstGeom prst="rect">
            <a:avLst/>
          </a:prstGeom>
          <a:noFill/>
          <a:ln>
            <a:noFill/>
          </a:ln>
        </p:spPr>
        <p:txBody>
          <a:bodyPr lIns="99025" tIns="49500" rIns="99025" bIns="495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480" name="Shape 1480"/>
          <p:cNvSpPr txBox="1">
            <a:spLocks noGrp="1"/>
          </p:cNvSpPr>
          <p:nvPr>
            <p:ph type="sldNum" idx="12"/>
          </p:nvPr>
        </p:nvSpPr>
        <p:spPr>
          <a:xfrm>
            <a:off x="4021294" y="9721107"/>
            <a:ext cx="3076362" cy="511731"/>
          </a:xfrm>
          <a:prstGeom prst="rect">
            <a:avLst/>
          </a:prstGeom>
          <a:noFill/>
          <a:ln>
            <a:noFill/>
          </a:ln>
        </p:spPr>
        <p:txBody>
          <a:bodyPr lIns="99025" tIns="49500" rIns="99025" bIns="49500" anchor="b" anchorCtr="0">
            <a:noAutofit/>
          </a:bodyPr>
          <a:lstStyle/>
          <a:p>
            <a:pPr marL="0" marR="0" lvl="0" indent="0" algn="r" rtl="0">
              <a:spcBef>
                <a:spcPts val="0"/>
              </a:spcBef>
              <a:buSzPct val="25000"/>
              <a:buNone/>
            </a:pPr>
            <a:fld id="{00000000-1234-1234-1234-123412341234}" type="slidenum">
              <a:rPr lang="en-US" sz="1300">
                <a:solidFill>
                  <a:schemeClr val="dk1"/>
                </a:solidFill>
                <a:latin typeface="Calibri"/>
                <a:ea typeface="Calibri"/>
                <a:cs typeface="Calibri"/>
                <a:sym typeface="Calibri"/>
              </a:rPr>
              <a:t>9</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34435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Without text">
    <p:spTree>
      <p:nvGrpSpPr>
        <p:cNvPr id="1" name="Shape 23"/>
        <p:cNvGrpSpPr/>
        <p:nvPr/>
      </p:nvGrpSpPr>
      <p:grpSpPr>
        <a:xfrm>
          <a:off x="0" y="0"/>
          <a:ext cx="0" cy="0"/>
          <a:chOff x="0" y="0"/>
          <a:chExt cx="0" cy="0"/>
        </a:xfrm>
      </p:grpSpPr>
      <p:sp>
        <p:nvSpPr>
          <p:cNvPr id="24" name="Shape 24"/>
          <p:cNvSpPr/>
          <p:nvPr/>
        </p:nvSpPr>
        <p:spPr>
          <a:xfrm>
            <a:off x="0" y="6297060"/>
            <a:ext cx="9144000" cy="560939"/>
          </a:xfrm>
          <a:prstGeom prst="rect">
            <a:avLst/>
          </a:prstGeom>
          <a:solidFill>
            <a:srgbClr val="7F7F7F">
              <a:alpha val="6666"/>
            </a:srgbClr>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5" name="Shape 25"/>
          <p:cNvSpPr txBox="1">
            <a:spLocks noGrp="1"/>
          </p:cNvSpPr>
          <p:nvPr>
            <p:ph type="title"/>
          </p:nvPr>
        </p:nvSpPr>
        <p:spPr>
          <a:xfrm>
            <a:off x="430924" y="138002"/>
            <a:ext cx="8255875" cy="786907"/>
          </a:xfrm>
          <a:prstGeom prst="rect">
            <a:avLst/>
          </a:prstGeom>
          <a:noFill/>
          <a:ln>
            <a:noFill/>
          </a:ln>
        </p:spPr>
        <p:txBody>
          <a:bodyPr lIns="91425" tIns="91425" rIns="91425" bIns="91425" anchor="ctr" anchorCtr="0"/>
          <a:lstStyle>
            <a:lvl1pPr marL="0" marR="0" lvl="0" indent="0" algn="l" rtl="0">
              <a:spcBef>
                <a:spcPts val="0"/>
              </a:spcBef>
              <a:buClr>
                <a:schemeClr val="dk1"/>
              </a:buClr>
              <a:buFont typeface="Helvetica Neue"/>
              <a:buNone/>
              <a:defRPr sz="2400" b="1" i="0" u="none" strike="noStrike" cap="none">
                <a:solidFill>
                  <a:schemeClr val="dk1"/>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6" name="Shape 26"/>
          <p:cNvSpPr txBox="1">
            <a:spLocks noGrp="1"/>
          </p:cNvSpPr>
          <p:nvPr>
            <p:ph type="dt" idx="10"/>
          </p:nvPr>
        </p:nvSpPr>
        <p:spPr>
          <a:xfrm>
            <a:off x="1305696" y="6426096"/>
            <a:ext cx="2133599" cy="365125"/>
          </a:xfrm>
          <a:prstGeom prst="rect">
            <a:avLst/>
          </a:prstGeom>
          <a:noFill/>
          <a:ln>
            <a:noFill/>
          </a:ln>
        </p:spPr>
        <p:txBody>
          <a:bodyPr lIns="91425" tIns="91425" rIns="91425" bIns="91425" anchor="ctr" anchorCtr="0"/>
          <a:lstStyle>
            <a:lvl1pPr marL="0" marR="0" lvl="0" indent="0" algn="l" rtl="0">
              <a:spcBef>
                <a:spcPts val="0"/>
              </a:spcBef>
              <a:buNone/>
              <a:defRPr sz="1000">
                <a:solidFill>
                  <a:srgbClr val="0C0C0C"/>
                </a:solidFill>
                <a:latin typeface="Helvetica Neue"/>
                <a:ea typeface="Helvetica Neue"/>
                <a:cs typeface="Helvetica Neue"/>
                <a:sym typeface="Helvetica Neue"/>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pic>
        <p:nvPicPr>
          <p:cNvPr id="27" name="Shape 27"/>
          <p:cNvPicPr preferRelativeResize="0"/>
          <p:nvPr/>
        </p:nvPicPr>
        <p:blipFill rotWithShape="1">
          <a:blip r:embed="rId2">
            <a:alphaModFix/>
          </a:blip>
          <a:srcRect/>
          <a:stretch/>
        </p:blipFill>
        <p:spPr>
          <a:xfrm>
            <a:off x="183581" y="6518878"/>
            <a:ext cx="1072896" cy="179562"/>
          </a:xfrm>
          <a:prstGeom prst="rect">
            <a:avLst/>
          </a:prstGeom>
          <a:noFill/>
          <a:ln>
            <a:noFill/>
          </a:ln>
        </p:spPr>
      </p:pic>
      <p:sp>
        <p:nvSpPr>
          <p:cNvPr id="28" name="Shape 28"/>
          <p:cNvSpPr txBox="1"/>
          <p:nvPr/>
        </p:nvSpPr>
        <p:spPr>
          <a:xfrm>
            <a:off x="6767385" y="640962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a:t>
            </a:fld>
            <a:endParaRPr lang="en-US" sz="1200">
              <a:solidFill>
                <a:schemeClr val="dk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tandard">
    <p:spTree>
      <p:nvGrpSpPr>
        <p:cNvPr id="1" name="Shape 35"/>
        <p:cNvGrpSpPr/>
        <p:nvPr/>
      </p:nvGrpSpPr>
      <p:grpSpPr>
        <a:xfrm>
          <a:off x="0" y="0"/>
          <a:ext cx="0" cy="0"/>
          <a:chOff x="0" y="0"/>
          <a:chExt cx="0" cy="0"/>
        </a:xfrm>
      </p:grpSpPr>
      <p:sp>
        <p:nvSpPr>
          <p:cNvPr id="36" name="Shape 36"/>
          <p:cNvSpPr/>
          <p:nvPr/>
        </p:nvSpPr>
        <p:spPr>
          <a:xfrm>
            <a:off x="0" y="6305298"/>
            <a:ext cx="9144000" cy="560939"/>
          </a:xfrm>
          <a:prstGeom prst="rect">
            <a:avLst/>
          </a:prstGeom>
          <a:solidFill>
            <a:srgbClr val="7F7F7F">
              <a:alpha val="6666"/>
            </a:srgbClr>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7" name="Shape 37"/>
          <p:cNvSpPr txBox="1">
            <a:spLocks noGrp="1"/>
          </p:cNvSpPr>
          <p:nvPr>
            <p:ph type="body" idx="1"/>
          </p:nvPr>
        </p:nvSpPr>
        <p:spPr>
          <a:xfrm>
            <a:off x="457200" y="1271751"/>
            <a:ext cx="8229600" cy="4854411"/>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Helvetica Neue"/>
                <a:ea typeface="Helvetica Neue"/>
                <a:cs typeface="Helvetica Neue"/>
                <a:sym typeface="Helvetica Neue"/>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Helvetica Neue"/>
                <a:ea typeface="Helvetica Neue"/>
                <a:cs typeface="Helvetica Neue"/>
                <a:sym typeface="Helvetica Neue"/>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Helvetica Neue"/>
                <a:ea typeface="Helvetica Neue"/>
                <a:cs typeface="Helvetica Neue"/>
                <a:sym typeface="Helvetica Neue"/>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Helvetica Neue"/>
                <a:ea typeface="Helvetica Neue"/>
                <a:cs typeface="Helvetica Neue"/>
                <a:sym typeface="Helvetica Neue"/>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1305696" y="6426096"/>
            <a:ext cx="2133599" cy="365125"/>
          </a:xfrm>
          <a:prstGeom prst="rect">
            <a:avLst/>
          </a:prstGeom>
          <a:noFill/>
          <a:ln>
            <a:noFill/>
          </a:ln>
        </p:spPr>
        <p:txBody>
          <a:bodyPr lIns="91425" tIns="91425" rIns="91425" bIns="91425" anchor="ctr" anchorCtr="0"/>
          <a:lstStyle>
            <a:lvl1pPr marL="0" marR="0" lvl="0" indent="0" algn="l" rtl="0">
              <a:spcBef>
                <a:spcPts val="0"/>
              </a:spcBef>
              <a:buNone/>
              <a:defRPr sz="1000">
                <a:solidFill>
                  <a:srgbClr val="0C0C0C"/>
                </a:solidFill>
                <a:latin typeface="Helvetica Neue"/>
                <a:ea typeface="Helvetica Neue"/>
                <a:cs typeface="Helvetica Neue"/>
                <a:sym typeface="Helvetica Neue"/>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pic>
        <p:nvPicPr>
          <p:cNvPr id="39" name="Shape 39"/>
          <p:cNvPicPr preferRelativeResize="0"/>
          <p:nvPr/>
        </p:nvPicPr>
        <p:blipFill rotWithShape="1">
          <a:blip r:embed="rId2">
            <a:alphaModFix/>
          </a:blip>
          <a:srcRect/>
          <a:stretch/>
        </p:blipFill>
        <p:spPr>
          <a:xfrm>
            <a:off x="183581" y="6518878"/>
            <a:ext cx="1072896" cy="179562"/>
          </a:xfrm>
          <a:prstGeom prst="rect">
            <a:avLst/>
          </a:prstGeom>
          <a:noFill/>
          <a:ln>
            <a:noFill/>
          </a:ln>
        </p:spPr>
      </p:pic>
      <p:sp>
        <p:nvSpPr>
          <p:cNvPr id="40" name="Shape 40"/>
          <p:cNvSpPr txBox="1"/>
          <p:nvPr/>
        </p:nvSpPr>
        <p:spPr>
          <a:xfrm>
            <a:off x="306166" y="169373"/>
            <a:ext cx="8500082" cy="83182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Font typeface="Helvetica Neue"/>
              <a:buNone/>
            </a:pPr>
            <a:endParaRPr sz="2100" b="1">
              <a:solidFill>
                <a:schemeClr val="dk1"/>
              </a:solidFill>
              <a:latin typeface="Helvetica Neue"/>
              <a:ea typeface="Helvetica Neue"/>
              <a:cs typeface="Helvetica Neue"/>
              <a:sym typeface="Helvetica Neue"/>
            </a:endParaRPr>
          </a:p>
        </p:txBody>
      </p:sp>
      <p:sp>
        <p:nvSpPr>
          <p:cNvPr id="41" name="Shape 41"/>
          <p:cNvSpPr txBox="1"/>
          <p:nvPr/>
        </p:nvSpPr>
        <p:spPr>
          <a:xfrm>
            <a:off x="6767385" y="640962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a:t>
            </a:fld>
            <a:endParaRPr lang="en-US" sz="1200">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722312" y="3290310"/>
            <a:ext cx="7772400" cy="400109"/>
          </a:xfrm>
          <a:prstGeom prst="rect">
            <a:avLst/>
          </a:prstGeom>
          <a:noFill/>
          <a:ln>
            <a:noFill/>
          </a:ln>
        </p:spPr>
        <p:txBody>
          <a:bodyPr lIns="91425" tIns="91425" rIns="91425" bIns="91425" anchor="ctr" anchorCtr="0"/>
          <a:lstStyle>
            <a:lvl1pPr marL="0" marR="0" lvl="0" indent="0" algn="l" rtl="0">
              <a:spcBef>
                <a:spcPts val="0"/>
              </a:spcBef>
              <a:buClr>
                <a:srgbClr val="D8D8D8"/>
              </a:buClr>
              <a:buFont typeface="Helvetica Neue"/>
              <a:buNone/>
              <a:defRPr sz="2000" b="1" i="1" u="none" strike="noStrike" cap="none">
                <a:solidFill>
                  <a:srgbClr val="D8D8D8"/>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4" name="Shape 44"/>
          <p:cNvSpPr txBox="1">
            <a:spLocks noGrp="1"/>
          </p:cNvSpPr>
          <p:nvPr>
            <p:ph type="body" idx="1"/>
          </p:nvPr>
        </p:nvSpPr>
        <p:spPr>
          <a:xfrm>
            <a:off x="606700" y="5523787"/>
            <a:ext cx="7772400" cy="369332"/>
          </a:xfrm>
          <a:prstGeom prst="rect">
            <a:avLst/>
          </a:prstGeom>
          <a:noFill/>
          <a:ln>
            <a:noFill/>
          </a:ln>
        </p:spPr>
        <p:txBody>
          <a:bodyPr lIns="91425" tIns="91425" rIns="91425" bIns="91425" anchor="t" anchorCtr="0"/>
          <a:lstStyle>
            <a:lvl1pPr marL="0" marR="0" lvl="0" indent="0" algn="l" rtl="0">
              <a:spcBef>
                <a:spcPts val="360"/>
              </a:spcBef>
              <a:buClr>
                <a:srgbClr val="D8D8D8"/>
              </a:buClr>
              <a:buFont typeface="Arial"/>
              <a:buNone/>
              <a:defRPr sz="1800" b="0" i="0" u="none" strike="noStrike" cap="none">
                <a:solidFill>
                  <a:srgbClr val="D8D8D8"/>
                </a:solidFill>
                <a:latin typeface="Helvetica Neue"/>
                <a:ea typeface="Helvetica Neue"/>
                <a:cs typeface="Helvetica Neue"/>
                <a:sym typeface="Helvetica Neue"/>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45" name="Shape 45"/>
          <p:cNvCxnSpPr/>
          <p:nvPr/>
        </p:nvCxnSpPr>
        <p:spPr>
          <a:xfrm>
            <a:off x="747485" y="3190464"/>
            <a:ext cx="7498548" cy="0"/>
          </a:xfrm>
          <a:prstGeom prst="straightConnector1">
            <a:avLst/>
          </a:prstGeom>
          <a:noFill/>
          <a:ln w="19050" cap="flat" cmpd="sng">
            <a:solidFill>
              <a:srgbClr val="D8D8D8"/>
            </a:solidFill>
            <a:prstDash val="solid"/>
            <a:round/>
            <a:headEnd type="none" w="med" len="med"/>
            <a:tailEnd type="none" w="med" len="med"/>
          </a:ln>
          <a:effectLst>
            <a:outerShdw blurRad="50799" dist="38100" dir="5400000" algn="t" rotWithShape="0">
              <a:srgbClr val="000000">
                <a:alpha val="40000"/>
              </a:srgbClr>
            </a:outerShdw>
          </a:effectLst>
        </p:spPr>
      </p:cxnSp>
      <p:cxnSp>
        <p:nvCxnSpPr>
          <p:cNvPr id="46" name="Shape 46"/>
          <p:cNvCxnSpPr/>
          <p:nvPr/>
        </p:nvCxnSpPr>
        <p:spPr>
          <a:xfrm>
            <a:off x="747485" y="3723864"/>
            <a:ext cx="7498548" cy="0"/>
          </a:xfrm>
          <a:prstGeom prst="straightConnector1">
            <a:avLst/>
          </a:prstGeom>
          <a:noFill/>
          <a:ln w="19050" cap="flat" cmpd="sng">
            <a:solidFill>
              <a:srgbClr val="D8D8D8"/>
            </a:solidFill>
            <a:prstDash val="solid"/>
            <a:round/>
            <a:headEnd type="none" w="med" len="med"/>
            <a:tailEnd type="none" w="med" len="med"/>
          </a:ln>
          <a:effectLst>
            <a:outerShdw blurRad="50799" dist="38100" dir="5400000" algn="t" rotWithShape="0">
              <a:srgbClr val="000000">
                <a:alpha val="40000"/>
              </a:srgbClr>
            </a:outerShdw>
          </a:effectLst>
        </p:spPr>
      </p:cxnSp>
      <p:cxnSp>
        <p:nvCxnSpPr>
          <p:cNvPr id="47" name="Shape 47"/>
          <p:cNvCxnSpPr/>
          <p:nvPr/>
        </p:nvCxnSpPr>
        <p:spPr>
          <a:xfrm>
            <a:off x="665945" y="5906707"/>
            <a:ext cx="3283027" cy="0"/>
          </a:xfrm>
          <a:prstGeom prst="straightConnector1">
            <a:avLst/>
          </a:prstGeom>
          <a:noFill/>
          <a:ln w="9525" cap="flat" cmpd="sng">
            <a:solidFill>
              <a:srgbClr val="D8D8D8"/>
            </a:solidFill>
            <a:prstDash val="solid"/>
            <a:round/>
            <a:headEnd type="none" w="med" len="med"/>
            <a:tailEnd type="none" w="med" len="med"/>
          </a:ln>
        </p:spPr>
      </p:cxnSp>
      <p:sp>
        <p:nvSpPr>
          <p:cNvPr id="48" name="Shape 48"/>
          <p:cNvSpPr txBox="1">
            <a:spLocks noGrp="1"/>
          </p:cNvSpPr>
          <p:nvPr>
            <p:ph type="body" idx="2"/>
          </p:nvPr>
        </p:nvSpPr>
        <p:spPr>
          <a:xfrm>
            <a:off x="606700" y="5893119"/>
            <a:ext cx="7772400" cy="369332"/>
          </a:xfrm>
          <a:prstGeom prst="rect">
            <a:avLst/>
          </a:prstGeom>
          <a:noFill/>
          <a:ln>
            <a:noFill/>
          </a:ln>
        </p:spPr>
        <p:txBody>
          <a:bodyPr lIns="91425" tIns="91425" rIns="91425" bIns="91425" anchor="t" anchorCtr="0"/>
          <a:lstStyle>
            <a:lvl1pPr marL="0" marR="0" lvl="0" indent="0" algn="l" rtl="0">
              <a:spcBef>
                <a:spcPts val="360"/>
              </a:spcBef>
              <a:buClr>
                <a:srgbClr val="D8D8D8"/>
              </a:buClr>
              <a:buFont typeface="Arial"/>
              <a:buNone/>
              <a:defRPr sz="1800" b="0" i="0" u="none" strike="noStrike" cap="none">
                <a:solidFill>
                  <a:srgbClr val="D8D8D8"/>
                </a:solidFill>
                <a:latin typeface="Helvetica Neue"/>
                <a:ea typeface="Helvetica Neue"/>
                <a:cs typeface="Helvetica Neue"/>
                <a:sym typeface="Helvetica Neue"/>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9" name="Shape 49"/>
          <p:cNvPicPr preferRelativeResize="0"/>
          <p:nvPr/>
        </p:nvPicPr>
        <p:blipFill rotWithShape="1">
          <a:blip r:embed="rId2">
            <a:alphaModFix/>
          </a:blip>
          <a:srcRect/>
          <a:stretch/>
        </p:blipFill>
        <p:spPr>
          <a:xfrm>
            <a:off x="160217" y="2102358"/>
            <a:ext cx="8379100" cy="91935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2 Columns">
    <p:spTree>
      <p:nvGrpSpPr>
        <p:cNvPr id="1" name="Shape 50"/>
        <p:cNvGrpSpPr/>
        <p:nvPr/>
      </p:nvGrpSpPr>
      <p:grpSpPr>
        <a:xfrm>
          <a:off x="0" y="0"/>
          <a:ext cx="0" cy="0"/>
          <a:chOff x="0" y="0"/>
          <a:chExt cx="0" cy="0"/>
        </a:xfrm>
      </p:grpSpPr>
      <p:sp>
        <p:nvSpPr>
          <p:cNvPr id="51" name="Shape 51"/>
          <p:cNvSpPr/>
          <p:nvPr/>
        </p:nvSpPr>
        <p:spPr>
          <a:xfrm>
            <a:off x="0" y="6297060"/>
            <a:ext cx="9144000" cy="560939"/>
          </a:xfrm>
          <a:prstGeom prst="rect">
            <a:avLst/>
          </a:prstGeom>
          <a:solidFill>
            <a:srgbClr val="7F7F7F">
              <a:alpha val="6666"/>
            </a:srgbClr>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52" name="Shape 52"/>
          <p:cNvSpPr txBox="1">
            <a:spLocks noGrp="1"/>
          </p:cNvSpPr>
          <p:nvPr>
            <p:ph type="title"/>
          </p:nvPr>
        </p:nvSpPr>
        <p:spPr>
          <a:xfrm>
            <a:off x="430924" y="138002"/>
            <a:ext cx="8255875" cy="786907"/>
          </a:xfrm>
          <a:prstGeom prst="rect">
            <a:avLst/>
          </a:prstGeom>
          <a:noFill/>
          <a:ln>
            <a:noFill/>
          </a:ln>
        </p:spPr>
        <p:txBody>
          <a:bodyPr lIns="91425" tIns="91425" rIns="91425" bIns="91425" anchor="ctr" anchorCtr="0"/>
          <a:lstStyle>
            <a:lvl1pPr marL="0" marR="0" lvl="0" indent="0" algn="l" rtl="0">
              <a:spcBef>
                <a:spcPts val="0"/>
              </a:spcBef>
              <a:buClr>
                <a:schemeClr val="dk1"/>
              </a:buClr>
              <a:buFont typeface="Helvetica Neue"/>
              <a:buNone/>
              <a:defRPr sz="2400" b="1" i="0" u="none" strike="noStrike" cap="none">
                <a:solidFill>
                  <a:schemeClr val="dk1"/>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3" name="Shape 53"/>
          <p:cNvSpPr txBox="1">
            <a:spLocks noGrp="1"/>
          </p:cNvSpPr>
          <p:nvPr>
            <p:ph type="body" idx="1"/>
          </p:nvPr>
        </p:nvSpPr>
        <p:spPr>
          <a:xfrm>
            <a:off x="457200" y="1973766"/>
            <a:ext cx="3579540" cy="4152397"/>
          </a:xfrm>
          <a:prstGeom prst="rect">
            <a:avLst/>
          </a:prstGeom>
          <a:noFill/>
          <a:ln>
            <a:noFill/>
          </a:ln>
        </p:spPr>
        <p:txBody>
          <a:bodyPr lIns="91425" tIns="91425" rIns="91425" bIns="91425" anchor="t" anchorCtr="0"/>
          <a:lstStyle>
            <a:lvl1pPr marL="342900" marR="0" lvl="0" indent="-241300" algn="l" rtl="0">
              <a:spcBef>
                <a:spcPts val="320"/>
              </a:spcBef>
              <a:buClr>
                <a:schemeClr val="dk1"/>
              </a:buClr>
              <a:buSzPct val="100000"/>
              <a:buFont typeface="Arial"/>
              <a:buChar char="•"/>
              <a:defRPr sz="1600" b="0" i="0" u="none" strike="noStrike" cap="none">
                <a:solidFill>
                  <a:schemeClr val="dk1"/>
                </a:solidFill>
                <a:latin typeface="Helvetica Neue"/>
                <a:ea typeface="Helvetica Neue"/>
                <a:cs typeface="Helvetica Neue"/>
                <a:sym typeface="Helvetica Neue"/>
              </a:defRPr>
            </a:lvl1pPr>
            <a:lvl2pPr marL="742950" marR="0" lvl="1" indent="-184150" algn="l" rtl="0">
              <a:spcBef>
                <a:spcPts val="320"/>
              </a:spcBef>
              <a:buClr>
                <a:schemeClr val="dk1"/>
              </a:buClr>
              <a:buSzPct val="100000"/>
              <a:buFont typeface="Arial"/>
              <a:buChar char="–"/>
              <a:defRPr sz="1600" b="0" i="0" u="none" strike="noStrike" cap="none">
                <a:solidFill>
                  <a:schemeClr val="dk1"/>
                </a:solidFill>
                <a:latin typeface="Helvetica Neue"/>
                <a:ea typeface="Helvetica Neue"/>
                <a:cs typeface="Helvetica Neue"/>
                <a:sym typeface="Helvetica Neue"/>
              </a:defRPr>
            </a:lvl2pPr>
            <a:lvl3pPr marL="1143000" marR="0" lvl="2" indent="-127000" algn="l" rtl="0">
              <a:spcBef>
                <a:spcPts val="320"/>
              </a:spcBef>
              <a:buClr>
                <a:schemeClr val="dk1"/>
              </a:buClr>
              <a:buSzPct val="100000"/>
              <a:buFont typeface="Arial"/>
              <a:buChar char="•"/>
              <a:defRPr sz="1600" b="0" i="0" u="none" strike="noStrike" cap="none">
                <a:solidFill>
                  <a:schemeClr val="dk1"/>
                </a:solidFill>
                <a:latin typeface="Helvetica Neue"/>
                <a:ea typeface="Helvetica Neue"/>
                <a:cs typeface="Helvetica Neue"/>
                <a:sym typeface="Helvetica Neue"/>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Helvetica Neue"/>
                <a:ea typeface="Helvetica Neue"/>
                <a:cs typeface="Helvetica Neue"/>
                <a:sym typeface="Helvetica Neue"/>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dt" idx="10"/>
          </p:nvPr>
        </p:nvSpPr>
        <p:spPr>
          <a:xfrm>
            <a:off x="457200" y="6426098"/>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0C0C0C"/>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sldNum" idx="12"/>
          </p:nvPr>
        </p:nvSpPr>
        <p:spPr>
          <a:xfrm>
            <a:off x="6553200" y="6426098"/>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0C0C0C"/>
                </a:solidFill>
                <a:latin typeface="Calibri"/>
                <a:ea typeface="Calibri"/>
                <a:cs typeface="Calibri"/>
                <a:sym typeface="Calibri"/>
              </a:rPr>
              <a:t>‹#›</a:t>
            </a:fld>
            <a:endParaRPr lang="en-US" sz="1200">
              <a:solidFill>
                <a:srgbClr val="0C0C0C"/>
              </a:solidFill>
              <a:latin typeface="Calibri"/>
              <a:ea typeface="Calibri"/>
              <a:cs typeface="Calibri"/>
              <a:sym typeface="Calibri"/>
            </a:endParaRPr>
          </a:p>
        </p:txBody>
      </p:sp>
      <p:sp>
        <p:nvSpPr>
          <p:cNvPr id="56" name="Shape 56"/>
          <p:cNvSpPr txBox="1">
            <a:spLocks noGrp="1"/>
          </p:cNvSpPr>
          <p:nvPr>
            <p:ph type="body" idx="2"/>
          </p:nvPr>
        </p:nvSpPr>
        <p:spPr>
          <a:xfrm>
            <a:off x="5107258" y="1973766"/>
            <a:ext cx="3579540" cy="4152397"/>
          </a:xfrm>
          <a:prstGeom prst="rect">
            <a:avLst/>
          </a:prstGeom>
          <a:noFill/>
          <a:ln>
            <a:noFill/>
          </a:ln>
        </p:spPr>
        <p:txBody>
          <a:bodyPr lIns="91425" tIns="91425" rIns="91425" bIns="91425" anchor="t" anchorCtr="0"/>
          <a:lstStyle>
            <a:lvl1pPr marL="342900" marR="0" lvl="0" indent="-241300" algn="l" rtl="0">
              <a:spcBef>
                <a:spcPts val="320"/>
              </a:spcBef>
              <a:buClr>
                <a:schemeClr val="dk1"/>
              </a:buClr>
              <a:buSzPct val="100000"/>
              <a:buFont typeface="Arial"/>
              <a:buChar char="•"/>
              <a:defRPr sz="1600" b="0" i="0" u="none" strike="noStrike" cap="none">
                <a:solidFill>
                  <a:schemeClr val="dk1"/>
                </a:solidFill>
                <a:latin typeface="Helvetica Neue"/>
                <a:ea typeface="Helvetica Neue"/>
                <a:cs typeface="Helvetica Neue"/>
                <a:sym typeface="Helvetica Neue"/>
              </a:defRPr>
            </a:lvl1pPr>
            <a:lvl2pPr marL="742950" marR="0" lvl="1" indent="-184150" algn="l" rtl="0">
              <a:spcBef>
                <a:spcPts val="320"/>
              </a:spcBef>
              <a:buClr>
                <a:schemeClr val="dk1"/>
              </a:buClr>
              <a:buSzPct val="100000"/>
              <a:buFont typeface="Arial"/>
              <a:buChar char="–"/>
              <a:defRPr sz="1600" b="0" i="0" u="none" strike="noStrike" cap="none">
                <a:solidFill>
                  <a:schemeClr val="dk1"/>
                </a:solidFill>
                <a:latin typeface="Helvetica Neue"/>
                <a:ea typeface="Helvetica Neue"/>
                <a:cs typeface="Helvetica Neue"/>
                <a:sym typeface="Helvetica Neue"/>
              </a:defRPr>
            </a:lvl2pPr>
            <a:lvl3pPr marL="1143000" marR="0" lvl="2" indent="-127000" algn="l" rtl="0">
              <a:spcBef>
                <a:spcPts val="320"/>
              </a:spcBef>
              <a:buClr>
                <a:schemeClr val="dk1"/>
              </a:buClr>
              <a:buSzPct val="100000"/>
              <a:buFont typeface="Arial"/>
              <a:buChar char="•"/>
              <a:defRPr sz="1600" b="0" i="0" u="none" strike="noStrike" cap="none">
                <a:solidFill>
                  <a:schemeClr val="dk1"/>
                </a:solidFill>
                <a:latin typeface="Helvetica Neue"/>
                <a:ea typeface="Helvetica Neue"/>
                <a:cs typeface="Helvetica Neue"/>
                <a:sym typeface="Helvetica Neue"/>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Helvetica Neue"/>
                <a:ea typeface="Helvetica Neue"/>
                <a:cs typeface="Helvetica Neue"/>
                <a:sym typeface="Helvetica Neue"/>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57" name="Shape 57"/>
          <p:cNvCxnSpPr/>
          <p:nvPr/>
        </p:nvCxnSpPr>
        <p:spPr>
          <a:xfrm>
            <a:off x="457200" y="1878984"/>
            <a:ext cx="3579540" cy="0"/>
          </a:xfrm>
          <a:prstGeom prst="straightConnector1">
            <a:avLst/>
          </a:prstGeom>
          <a:noFill/>
          <a:ln w="19050" cap="flat" cmpd="sng">
            <a:solidFill>
              <a:srgbClr val="7F7F7F"/>
            </a:solidFill>
            <a:prstDash val="solid"/>
            <a:round/>
            <a:headEnd type="none" w="med" len="med"/>
            <a:tailEnd type="none" w="med" len="med"/>
          </a:ln>
        </p:spPr>
      </p:cxnSp>
      <p:cxnSp>
        <p:nvCxnSpPr>
          <p:cNvPr id="58" name="Shape 58"/>
          <p:cNvCxnSpPr/>
          <p:nvPr/>
        </p:nvCxnSpPr>
        <p:spPr>
          <a:xfrm>
            <a:off x="5107257" y="1878984"/>
            <a:ext cx="3579540" cy="0"/>
          </a:xfrm>
          <a:prstGeom prst="straightConnector1">
            <a:avLst/>
          </a:prstGeom>
          <a:noFill/>
          <a:ln w="19050" cap="flat" cmpd="sng">
            <a:solidFill>
              <a:srgbClr val="7F7F7F"/>
            </a:solidFill>
            <a:prstDash val="solid"/>
            <a:round/>
            <a:headEnd type="none" w="med" len="med"/>
            <a:tailEnd type="none" w="med" len="med"/>
          </a:ln>
        </p:spPr>
      </p:cxnSp>
      <p:sp>
        <p:nvSpPr>
          <p:cNvPr id="59" name="Shape 59"/>
          <p:cNvSpPr txBox="1">
            <a:spLocks noGrp="1"/>
          </p:cNvSpPr>
          <p:nvPr>
            <p:ph type="body" idx="3"/>
          </p:nvPr>
        </p:nvSpPr>
        <p:spPr>
          <a:xfrm>
            <a:off x="457200" y="1349299"/>
            <a:ext cx="3579540" cy="522296"/>
          </a:xfrm>
          <a:prstGeom prst="rect">
            <a:avLst/>
          </a:prstGeom>
          <a:noFill/>
          <a:ln>
            <a:noFill/>
          </a:ln>
        </p:spPr>
        <p:txBody>
          <a:bodyPr lIns="91425" tIns="91425" rIns="91425" bIns="91425" anchor="ctr" anchorCtr="0"/>
          <a:lstStyle>
            <a:lvl1pPr marL="0" marR="0" lvl="0" indent="0" algn="ctr" rtl="0">
              <a:spcBef>
                <a:spcPts val="360"/>
              </a:spcBef>
              <a:buClr>
                <a:schemeClr val="dk1"/>
              </a:buClr>
              <a:buFont typeface="Arial"/>
              <a:buNone/>
              <a:defRPr sz="1800" b="1" i="0" u="none" strike="noStrike" cap="none">
                <a:solidFill>
                  <a:schemeClr val="dk1"/>
                </a:solidFill>
                <a:latin typeface="Helvetica Neue"/>
                <a:ea typeface="Helvetica Neue"/>
                <a:cs typeface="Helvetica Neue"/>
                <a:sym typeface="Helvetica Neue"/>
              </a:defRPr>
            </a:lvl1pPr>
            <a:lvl2pPr marL="742950" marR="0" lvl="1" indent="-18415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2pPr>
            <a:lvl3pPr marL="1143000" marR="0" lvl="2"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body" idx="4"/>
          </p:nvPr>
        </p:nvSpPr>
        <p:spPr>
          <a:xfrm>
            <a:off x="5107258" y="1349299"/>
            <a:ext cx="3579540" cy="522296"/>
          </a:xfrm>
          <a:prstGeom prst="rect">
            <a:avLst/>
          </a:prstGeom>
          <a:noFill/>
          <a:ln>
            <a:noFill/>
          </a:ln>
        </p:spPr>
        <p:txBody>
          <a:bodyPr lIns="91425" tIns="91425" rIns="91425" bIns="91425" anchor="ctr" anchorCtr="0"/>
          <a:lstStyle>
            <a:lvl1pPr marL="0" marR="0" lvl="0" indent="0" algn="ctr" rtl="0">
              <a:spcBef>
                <a:spcPts val="360"/>
              </a:spcBef>
              <a:buClr>
                <a:schemeClr val="dk1"/>
              </a:buClr>
              <a:buFont typeface="Arial"/>
              <a:buNone/>
              <a:defRPr sz="1800" b="1" i="0" u="none" strike="noStrike" cap="none">
                <a:solidFill>
                  <a:schemeClr val="dk1"/>
                </a:solidFill>
                <a:latin typeface="Helvetica Neue"/>
                <a:ea typeface="Helvetica Neue"/>
                <a:cs typeface="Helvetica Neue"/>
                <a:sym typeface="Helvetica Neue"/>
              </a:defRPr>
            </a:lvl1pPr>
            <a:lvl2pPr marL="742950" marR="0" lvl="1" indent="-18415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2pPr>
            <a:lvl3pPr marL="1143000" marR="0" lvl="2"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61" name="Shape 61"/>
          <p:cNvCxnSpPr/>
          <p:nvPr/>
        </p:nvCxnSpPr>
        <p:spPr>
          <a:xfrm>
            <a:off x="0" y="646224"/>
            <a:ext cx="9144000" cy="0"/>
          </a:xfrm>
          <a:prstGeom prst="straightConnector1">
            <a:avLst/>
          </a:prstGeom>
          <a:noFill/>
          <a:ln w="12700" cap="flat" cmpd="sng">
            <a:solidFill>
              <a:srgbClr val="7F7F7F"/>
            </a:solidFill>
            <a:prstDash val="solid"/>
            <a:round/>
            <a:headEnd type="none" w="med" len="med"/>
            <a:tailEnd type="none" w="med" len="med"/>
          </a:ln>
        </p:spPr>
      </p:cxnSp>
      <p:pic>
        <p:nvPicPr>
          <p:cNvPr id="62" name="Shape 62"/>
          <p:cNvPicPr preferRelativeResize="0"/>
          <p:nvPr/>
        </p:nvPicPr>
        <p:blipFill rotWithShape="1">
          <a:blip r:embed="rId2">
            <a:alphaModFix/>
          </a:blip>
          <a:srcRect/>
          <a:stretch/>
        </p:blipFill>
        <p:spPr>
          <a:xfrm>
            <a:off x="4022414" y="6518878"/>
            <a:ext cx="1072896" cy="17956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With black frame">
    <p:spTree>
      <p:nvGrpSpPr>
        <p:cNvPr id="1" name="Shape 63"/>
        <p:cNvGrpSpPr/>
        <p:nvPr/>
      </p:nvGrpSpPr>
      <p:grpSpPr>
        <a:xfrm>
          <a:off x="0" y="0"/>
          <a:ext cx="0" cy="0"/>
          <a:chOff x="0" y="0"/>
          <a:chExt cx="0" cy="0"/>
        </a:xfrm>
      </p:grpSpPr>
      <p:sp>
        <p:nvSpPr>
          <p:cNvPr id="64" name="Shape 64"/>
          <p:cNvSpPr/>
          <p:nvPr/>
        </p:nvSpPr>
        <p:spPr>
          <a:xfrm>
            <a:off x="0" y="6297060"/>
            <a:ext cx="9144000" cy="560939"/>
          </a:xfrm>
          <a:prstGeom prst="rect">
            <a:avLst/>
          </a:prstGeom>
          <a:solidFill>
            <a:srgbClr val="7F7F7F">
              <a:alpha val="6666"/>
            </a:srgbClr>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65" name="Shape 65"/>
          <p:cNvSpPr txBox="1">
            <a:spLocks noGrp="1"/>
          </p:cNvSpPr>
          <p:nvPr>
            <p:ph type="title"/>
          </p:nvPr>
        </p:nvSpPr>
        <p:spPr>
          <a:xfrm>
            <a:off x="430924" y="138002"/>
            <a:ext cx="8255875" cy="786907"/>
          </a:xfrm>
          <a:prstGeom prst="rect">
            <a:avLst/>
          </a:prstGeom>
          <a:noFill/>
          <a:ln>
            <a:noFill/>
          </a:ln>
        </p:spPr>
        <p:txBody>
          <a:bodyPr lIns="91425" tIns="91425" rIns="91425" bIns="91425" anchor="ctr" anchorCtr="0"/>
          <a:lstStyle>
            <a:lvl1pPr marL="0" marR="0" lvl="0" indent="0" algn="l" rtl="0">
              <a:spcBef>
                <a:spcPts val="0"/>
              </a:spcBef>
              <a:buClr>
                <a:schemeClr val="dk1"/>
              </a:buClr>
              <a:buFont typeface="Helvetica Neue"/>
              <a:buNone/>
              <a:defRPr sz="2400" b="1" i="0" u="none" strike="noStrike" cap="none">
                <a:solidFill>
                  <a:schemeClr val="dk1"/>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6" name="Shape 66"/>
          <p:cNvSpPr txBox="1">
            <a:spLocks noGrp="1"/>
          </p:cNvSpPr>
          <p:nvPr>
            <p:ph type="body" idx="1"/>
          </p:nvPr>
        </p:nvSpPr>
        <p:spPr>
          <a:xfrm>
            <a:off x="457200" y="1271751"/>
            <a:ext cx="8229600" cy="4854411"/>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Helvetica Neue"/>
                <a:ea typeface="Helvetica Neue"/>
                <a:cs typeface="Helvetica Neue"/>
                <a:sym typeface="Helvetica Neue"/>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Helvetica Neue"/>
                <a:ea typeface="Helvetica Neue"/>
                <a:cs typeface="Helvetica Neue"/>
                <a:sym typeface="Helvetica Neue"/>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Helvetica Neue"/>
                <a:ea typeface="Helvetica Neue"/>
                <a:cs typeface="Helvetica Neue"/>
                <a:sym typeface="Helvetica Neue"/>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Helvetica Neue"/>
                <a:ea typeface="Helvetica Neue"/>
                <a:cs typeface="Helvetica Neue"/>
                <a:sym typeface="Helvetica Neue"/>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dt" idx="10"/>
          </p:nvPr>
        </p:nvSpPr>
        <p:spPr>
          <a:xfrm>
            <a:off x="457200" y="6426098"/>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0C0C0C"/>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sldNum" idx="12"/>
          </p:nvPr>
        </p:nvSpPr>
        <p:spPr>
          <a:xfrm>
            <a:off x="6553200" y="6426098"/>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0C0C0C"/>
                </a:solidFill>
                <a:latin typeface="Calibri"/>
                <a:ea typeface="Calibri"/>
                <a:cs typeface="Calibri"/>
                <a:sym typeface="Calibri"/>
              </a:rPr>
              <a:t>‹#›</a:t>
            </a:fld>
            <a:endParaRPr lang="en-US" sz="1200">
              <a:solidFill>
                <a:srgbClr val="0C0C0C"/>
              </a:solidFill>
              <a:latin typeface="Calibri"/>
              <a:ea typeface="Calibri"/>
              <a:cs typeface="Calibri"/>
              <a:sym typeface="Calibri"/>
            </a:endParaRPr>
          </a:p>
        </p:txBody>
      </p:sp>
      <p:cxnSp>
        <p:nvCxnSpPr>
          <p:cNvPr id="69" name="Shape 69"/>
          <p:cNvCxnSpPr/>
          <p:nvPr/>
        </p:nvCxnSpPr>
        <p:spPr>
          <a:xfrm>
            <a:off x="0" y="646224"/>
            <a:ext cx="9144000" cy="0"/>
          </a:xfrm>
          <a:prstGeom prst="straightConnector1">
            <a:avLst/>
          </a:prstGeom>
          <a:noFill/>
          <a:ln w="12700" cap="flat" cmpd="sng">
            <a:solidFill>
              <a:srgbClr val="7F7F7F"/>
            </a:solidFill>
            <a:prstDash val="solid"/>
            <a:round/>
            <a:headEnd type="none" w="med" len="med"/>
            <a:tailEnd type="none" w="med" len="med"/>
          </a:ln>
        </p:spPr>
      </p:cxnSp>
      <p:pic>
        <p:nvPicPr>
          <p:cNvPr id="70" name="Shape 70"/>
          <p:cNvPicPr preferRelativeResize="0"/>
          <p:nvPr/>
        </p:nvPicPr>
        <p:blipFill rotWithShape="1">
          <a:blip r:embed="rId2">
            <a:alphaModFix/>
          </a:blip>
          <a:srcRect/>
          <a:stretch/>
        </p:blipFill>
        <p:spPr>
          <a:xfrm>
            <a:off x="4022414" y="6518878"/>
            <a:ext cx="1072896" cy="17956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 name="Shape 11"/>
          <p:cNvSpPr txBox="1">
            <a:spLocks noGrp="1"/>
          </p:cNvSpPr>
          <p:nvPr>
            <p:ph type="title"/>
          </p:nvPr>
        </p:nvSpPr>
        <p:spPr>
          <a:xfrm>
            <a:off x="430924" y="138002"/>
            <a:ext cx="8255875" cy="786907"/>
          </a:xfrm>
          <a:prstGeom prst="rect">
            <a:avLst/>
          </a:prstGeom>
          <a:noFill/>
          <a:ln>
            <a:noFill/>
          </a:ln>
        </p:spPr>
        <p:txBody>
          <a:bodyPr lIns="91425" tIns="91425" rIns="91425" bIns="91425" anchor="ctr" anchorCtr="0"/>
          <a:lstStyle>
            <a:lvl1pPr marL="0" marR="0" lvl="0" indent="0" algn="l" rtl="0">
              <a:spcBef>
                <a:spcPts val="0"/>
              </a:spcBef>
              <a:buClr>
                <a:schemeClr val="dk1"/>
              </a:buClr>
              <a:buFont typeface="Calibri"/>
              <a:buNone/>
              <a:defRPr sz="28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11.pn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png"/><Relationship Id="rId9" Type="http://schemas.openxmlformats.org/officeDocument/2006/relationships/image" Target="../media/image9.jp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11.pn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png"/><Relationship Id="rId9" Type="http://schemas.openxmlformats.org/officeDocument/2006/relationships/image" Target="../media/image9.jp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7.xml"/><Relationship Id="rId16"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jpeg"/><Relationship Id="rId5" Type="http://schemas.openxmlformats.org/officeDocument/2006/relationships/image" Target="../media/image18.jp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29.jpeg"/><Relationship Id="rId2" Type="http://schemas.openxmlformats.org/officeDocument/2006/relationships/notesSlide" Target="../notesSlides/notesSlide8.xml"/><Relationship Id="rId16"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4.png"/><Relationship Id="rId10" Type="http://schemas.openxmlformats.org/officeDocument/2006/relationships/image" Target="../media/image26.png"/><Relationship Id="rId4" Type="http://schemas.openxmlformats.org/officeDocument/2006/relationships/image" Target="../media/image31.png"/><Relationship Id="rId9" Type="http://schemas.openxmlformats.org/officeDocument/2006/relationships/image" Target="../media/image25.pn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jaQFvDReVLE" TargetMode="External"/><Relationship Id="rId4" Type="http://schemas.openxmlformats.org/officeDocument/2006/relationships/image" Target="../media/image36.jpeg"/></Relationships>
</file>

<file path=ppt/slides/slide1.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Shape 2792" descr="" title=""/>
        <p:cNvGrpSpPr/>
        <p:nvPr/>
      </p:nvGrpSpPr>
      <p:grpSpPr>
        <a:xfrm>
          <a:off x="0" y="0"/>
          <a:ext cx="0" cy="0"/>
          <a:chOff x="0" y="0"/>
          <a:chExt cx="0" cy="0"/>
        </a:xfrm>
      </p:grpSpPr>
      <p:sp>
        <p:nvSpPr>
          <p:cNvPr id="2793" name="Shape 2793" descr="" title=""/>
          <p:cNvSpPr txBox="1">
            <a:spLocks noGrp="1"/>
          </p:cNvSpPr>
          <p:nvPr>
            <p:ph type="dt" idx="10"/>
          </p:nvPr>
        </p:nvSpPr>
        <p:spPr>
          <a:xfrm>
            <a:off x="2576535" y="6416866"/>
            <a:ext cx="5979763" cy="377415"/>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en-US" sz="900">
                <a:solidFill>
                  <a:srgbClr val="595959"/>
                </a:solidFill>
                <a:latin typeface="Helvetica Neue"/>
                <a:ea typeface="Helvetica Neue"/>
                <a:cs typeface="Helvetica Neue"/>
                <a:sym typeface="Helvetica Neue"/>
              </a:rPr>
              <a:t>* AAA investment is in final legal documentation  as part of strategic collaboration</a:t>
            </a:r>
          </a:p>
        </p:txBody>
      </p:sp>
      <p:pic>
        <p:nvPicPr>
          <p:cNvPr id="2794" name="Shape 2794" descr="" title=""/>
          <p:cNvPicPr preferRelativeResize="0"/>
          <p:nvPr/>
        </p:nvPicPr>
        <p:blipFill rotWithShape="1">
          <a:blip r:embed="rId3">
            <a:alphaModFix/>
          </a:blip>
          <a:srcRect/>
          <a:stretch/>
        </p:blipFill>
        <p:spPr>
          <a:xfrm>
            <a:off x="533881" y="2687536"/>
            <a:ext cx="1308423" cy="238929"/>
          </a:xfrm>
          <a:prstGeom prst="rect">
            <a:avLst/>
          </a:prstGeom>
          <a:noFill/>
          <a:ln>
            <a:noFill/>
          </a:ln>
        </p:spPr>
      </p:pic>
      <p:pic>
        <p:nvPicPr>
          <p:cNvPr id="2795" name="Shape 2795" descr="" title=""/>
          <p:cNvPicPr preferRelativeResize="0"/>
          <p:nvPr/>
        </p:nvPicPr>
        <p:blipFill rotWithShape="1">
          <a:blip r:embed="rId4">
            <a:alphaModFix/>
          </a:blip>
          <a:srcRect/>
          <a:stretch/>
        </p:blipFill>
        <p:spPr>
          <a:xfrm>
            <a:off x="551679" y="1884753"/>
            <a:ext cx="1060700" cy="234709"/>
          </a:xfrm>
          <a:prstGeom prst="rect">
            <a:avLst/>
          </a:prstGeom>
          <a:noFill/>
          <a:ln>
            <a:noFill/>
          </a:ln>
        </p:spPr>
      </p:pic>
      <p:pic>
        <p:nvPicPr>
          <p:cNvPr id="2796" name="Shape 2796" descr="" title=""/>
          <p:cNvPicPr preferRelativeResize="0"/>
          <p:nvPr/>
        </p:nvPicPr>
        <p:blipFill rotWithShape="1">
          <a:blip r:embed="rId5">
            <a:alphaModFix/>
          </a:blip>
          <a:srcRect/>
          <a:stretch/>
        </p:blipFill>
        <p:spPr>
          <a:xfrm>
            <a:off x="3411553" y="4846626"/>
            <a:ext cx="525483" cy="331386"/>
          </a:xfrm>
          <a:prstGeom prst="rect">
            <a:avLst/>
          </a:prstGeom>
          <a:noFill/>
          <a:ln>
            <a:noFill/>
          </a:ln>
        </p:spPr>
      </p:pic>
      <p:pic>
        <p:nvPicPr>
          <p:cNvPr id="2797" name="Shape 2797" descr="" title=""/>
          <p:cNvPicPr preferRelativeResize="0"/>
          <p:nvPr/>
        </p:nvPicPr>
        <p:blipFill rotWithShape="1">
          <a:blip r:embed="rId6">
            <a:alphaModFix/>
          </a:blip>
          <a:srcRect/>
          <a:stretch/>
        </p:blipFill>
        <p:spPr>
          <a:xfrm>
            <a:off x="430924" y="3714819"/>
            <a:ext cx="1556294" cy="377459"/>
          </a:xfrm>
          <a:prstGeom prst="rect">
            <a:avLst/>
          </a:prstGeom>
          <a:noFill/>
          <a:ln>
            <a:noFill/>
          </a:ln>
        </p:spPr>
      </p:pic>
      <p:sp>
        <p:nvSpPr>
          <p:cNvPr id="2798" name="Shape 2798" descr="" title=""/>
          <p:cNvSpPr/>
          <p:nvPr/>
        </p:nvSpPr>
        <p:spPr>
          <a:xfrm>
            <a:off x="387817" y="979861"/>
            <a:ext cx="2743199" cy="4882218"/>
          </a:xfrm>
          <a:prstGeom prst="rect">
            <a:avLst/>
          </a:prstGeom>
          <a:noFill/>
          <a:ln w="9525" cap="flat" cmpd="sng">
            <a:solidFill>
              <a:srgbClr val="D8D8D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600">
              <a:solidFill>
                <a:srgbClr val="D8D8D8"/>
              </a:solidFill>
              <a:latin typeface="Calibri"/>
              <a:ea typeface="Calibri"/>
              <a:cs typeface="Calibri"/>
              <a:sym typeface="Calibri"/>
            </a:endParaRPr>
          </a:p>
        </p:txBody>
      </p:sp>
      <p:sp>
        <p:nvSpPr>
          <p:cNvPr id="2799" name="Shape 2799" descr="" title=""/>
          <p:cNvSpPr txBox="1"/>
          <p:nvPr/>
        </p:nvSpPr>
        <p:spPr>
          <a:xfrm>
            <a:off x="441568" y="1096315"/>
            <a:ext cx="2673819"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1">
                <a:solidFill>
                  <a:schemeClr val="dk1"/>
                </a:solidFill>
                <a:latin typeface="Calibri"/>
                <a:ea typeface="Calibri"/>
                <a:cs typeface="Calibri"/>
                <a:sym typeface="Calibri"/>
              </a:rPr>
              <a:t>Traditional Venture Capital Funds</a:t>
            </a:r>
          </a:p>
        </p:txBody>
      </p:sp>
      <p:sp>
        <p:nvSpPr>
          <p:cNvPr id="2800" name="Shape 2800" descr="" title=""/>
          <p:cNvSpPr/>
          <p:nvPr/>
        </p:nvSpPr>
        <p:spPr>
          <a:xfrm>
            <a:off x="3271508" y="979861"/>
            <a:ext cx="2743199" cy="4882218"/>
          </a:xfrm>
          <a:prstGeom prst="rect">
            <a:avLst/>
          </a:prstGeom>
          <a:noFill/>
          <a:ln w="9525" cap="flat" cmpd="sng">
            <a:solidFill>
              <a:srgbClr val="D8D8D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600">
              <a:solidFill>
                <a:schemeClr val="lt1"/>
              </a:solidFill>
              <a:latin typeface="Calibri"/>
              <a:ea typeface="Calibri"/>
              <a:cs typeface="Calibri"/>
              <a:sym typeface="Calibri"/>
            </a:endParaRPr>
          </a:p>
        </p:txBody>
      </p:sp>
      <p:sp>
        <p:nvSpPr>
          <p:cNvPr id="2801" name="Shape 2801" descr="" title=""/>
          <p:cNvSpPr txBox="1"/>
          <p:nvPr/>
        </p:nvSpPr>
        <p:spPr>
          <a:xfrm>
            <a:off x="3352939" y="1096315"/>
            <a:ext cx="2439459"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1">
                <a:solidFill>
                  <a:schemeClr val="dk1"/>
                </a:solidFill>
                <a:latin typeface="Calibri"/>
                <a:ea typeface="Calibri"/>
                <a:cs typeface="Calibri"/>
                <a:sym typeface="Calibri"/>
              </a:rPr>
              <a:t>Strategic Investors</a:t>
            </a:r>
          </a:p>
        </p:txBody>
      </p:sp>
      <p:sp>
        <p:nvSpPr>
          <p:cNvPr id="2802" name="Shape 2802" descr="" title=""/>
          <p:cNvSpPr/>
          <p:nvPr/>
        </p:nvSpPr>
        <p:spPr>
          <a:xfrm>
            <a:off x="6155200" y="979861"/>
            <a:ext cx="2743199" cy="4882218"/>
          </a:xfrm>
          <a:prstGeom prst="rect">
            <a:avLst/>
          </a:prstGeom>
          <a:noFill/>
          <a:ln w="9525" cap="flat" cmpd="sng">
            <a:solidFill>
              <a:srgbClr val="D8D8D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600">
              <a:solidFill>
                <a:schemeClr val="lt1"/>
              </a:solidFill>
              <a:latin typeface="Calibri"/>
              <a:ea typeface="Calibri"/>
              <a:cs typeface="Calibri"/>
              <a:sym typeface="Calibri"/>
            </a:endParaRPr>
          </a:p>
        </p:txBody>
      </p:sp>
      <p:sp>
        <p:nvSpPr>
          <p:cNvPr id="2803" name="Shape 2803" descr="" title=""/>
          <p:cNvSpPr txBox="1"/>
          <p:nvPr/>
        </p:nvSpPr>
        <p:spPr>
          <a:xfrm>
            <a:off x="6227933" y="1096315"/>
            <a:ext cx="2484602"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1">
                <a:solidFill>
                  <a:schemeClr val="dk1"/>
                </a:solidFill>
                <a:latin typeface="Calibri"/>
                <a:ea typeface="Calibri"/>
                <a:cs typeface="Calibri"/>
                <a:sym typeface="Calibri"/>
              </a:rPr>
              <a:t>Individual Investors and Technologists</a:t>
            </a:r>
          </a:p>
        </p:txBody>
      </p:sp>
      <p:sp>
        <p:nvSpPr>
          <p:cNvPr id="2804" name="Shape 2804" descr="" title=""/>
          <p:cNvSpPr txBox="1"/>
          <p:nvPr/>
        </p:nvSpPr>
        <p:spPr>
          <a:xfrm>
            <a:off x="3411553" y="2206846"/>
            <a:ext cx="2394953" cy="15388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a:solidFill>
                  <a:schemeClr val="dk1"/>
                </a:solidFill>
                <a:latin typeface="Helvetica Neue"/>
                <a:ea typeface="Helvetica Neue"/>
                <a:cs typeface="Helvetica Neue"/>
                <a:sym typeface="Helvetica Neue"/>
              </a:rPr>
              <a:t>World’s largest public safety company</a:t>
            </a:r>
          </a:p>
        </p:txBody>
      </p:sp>
      <p:sp>
        <p:nvSpPr>
          <p:cNvPr id="2805" name="Shape 2805" descr="" title=""/>
          <p:cNvSpPr txBox="1"/>
          <p:nvPr/>
        </p:nvSpPr>
        <p:spPr>
          <a:xfrm>
            <a:off x="551679" y="2206846"/>
            <a:ext cx="2393126" cy="15388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a:solidFill>
                  <a:schemeClr val="dk1"/>
                </a:solidFill>
                <a:latin typeface="Helvetica Neue"/>
                <a:ea typeface="Helvetica Neue"/>
                <a:cs typeface="Helvetica Neue"/>
                <a:sym typeface="Helvetica Neue"/>
              </a:rPr>
              <a:t>Top quartile flagship VC fund</a:t>
            </a:r>
          </a:p>
        </p:txBody>
      </p:sp>
      <p:sp>
        <p:nvSpPr>
          <p:cNvPr id="2806" name="Shape 2806" descr="" title=""/>
          <p:cNvSpPr txBox="1"/>
          <p:nvPr/>
        </p:nvSpPr>
        <p:spPr>
          <a:xfrm>
            <a:off x="551679" y="3063122"/>
            <a:ext cx="2566332" cy="15388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a:solidFill>
                  <a:schemeClr val="dk1"/>
                </a:solidFill>
                <a:latin typeface="Helvetica Neue"/>
                <a:ea typeface="Helvetica Neue"/>
                <a:cs typeface="Helvetica Neue"/>
                <a:sym typeface="Helvetica Neue"/>
              </a:rPr>
              <a:t>Top quant VC / PE / hedge fund; $25B AUM</a:t>
            </a:r>
          </a:p>
        </p:txBody>
      </p:sp>
      <p:sp>
        <p:nvSpPr>
          <p:cNvPr id="2807" name="Shape 2807" descr="" title=""/>
          <p:cNvSpPr txBox="1"/>
          <p:nvPr/>
        </p:nvSpPr>
        <p:spPr>
          <a:xfrm>
            <a:off x="503408" y="4100010"/>
            <a:ext cx="2422211" cy="461664"/>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a:solidFill>
                  <a:schemeClr val="dk1"/>
                </a:solidFill>
                <a:latin typeface="Helvetica Neue"/>
                <a:ea typeface="Helvetica Neue"/>
                <a:cs typeface="Helvetica Neue"/>
                <a:sym typeface="Helvetica Neue"/>
              </a:rPr>
              <a:t>Top municipal west-coast VC founded by Steve Westly (former CFO of State of CA and Ebay exec) </a:t>
            </a:r>
          </a:p>
        </p:txBody>
      </p:sp>
      <p:sp>
        <p:nvSpPr>
          <p:cNvPr id="2808" name="Shape 2808" descr="" title=""/>
          <p:cNvSpPr txBox="1"/>
          <p:nvPr/>
        </p:nvSpPr>
        <p:spPr>
          <a:xfrm>
            <a:off x="6301955" y="4854371"/>
            <a:ext cx="912111" cy="15388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b="1">
                <a:solidFill>
                  <a:schemeClr val="dk1"/>
                </a:solidFill>
                <a:latin typeface="Helvetica Neue"/>
                <a:ea typeface="Helvetica Neue"/>
                <a:cs typeface="Helvetica Neue"/>
                <a:sym typeface="Helvetica Neue"/>
              </a:rPr>
              <a:t>Investors</a:t>
            </a:r>
          </a:p>
        </p:txBody>
      </p:sp>
      <p:pic>
        <p:nvPicPr>
          <p:cNvPr id="2809" name="Shape 2809" descr="" title=""/>
          <p:cNvPicPr preferRelativeResize="0"/>
          <p:nvPr/>
        </p:nvPicPr>
        <p:blipFill rotWithShape="1">
          <a:blip r:embed="rId7">
            <a:alphaModFix/>
          </a:blip>
          <a:srcRect/>
          <a:stretch/>
        </p:blipFill>
        <p:spPr>
          <a:xfrm>
            <a:off x="3411553" y="3714819"/>
            <a:ext cx="438699" cy="264971"/>
          </a:xfrm>
          <a:prstGeom prst="rect">
            <a:avLst/>
          </a:prstGeom>
          <a:noFill/>
          <a:ln>
            <a:noFill/>
          </a:ln>
        </p:spPr>
      </p:pic>
      <p:sp>
        <p:nvSpPr>
          <p:cNvPr id="2810" name="Shape 2810" descr="" title=""/>
          <p:cNvSpPr txBox="1"/>
          <p:nvPr/>
        </p:nvSpPr>
        <p:spPr>
          <a:xfrm>
            <a:off x="3411553" y="4100010"/>
            <a:ext cx="2357399" cy="30777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a:solidFill>
                  <a:schemeClr val="dk1"/>
                </a:solidFill>
                <a:latin typeface="Helvetica Neue"/>
                <a:ea typeface="Helvetica Neue"/>
                <a:cs typeface="Helvetica Neue"/>
                <a:sym typeface="Helvetica Neue"/>
              </a:rPr>
              <a:t>Primary LP &amp; partner for Westly municipal innovation fund</a:t>
            </a:r>
          </a:p>
        </p:txBody>
      </p:sp>
      <p:sp>
        <p:nvSpPr>
          <p:cNvPr id="2811" name="Shape 2811" descr="" title=""/>
          <p:cNvSpPr txBox="1"/>
          <p:nvPr/>
        </p:nvSpPr>
        <p:spPr>
          <a:xfrm>
            <a:off x="522593" y="5240564"/>
            <a:ext cx="1992581" cy="461664"/>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a:solidFill>
                  <a:schemeClr val="dk1"/>
                </a:solidFill>
                <a:latin typeface="Helvetica Neue"/>
                <a:ea typeface="Helvetica Neue"/>
                <a:cs typeface="Helvetica Neue"/>
                <a:sym typeface="Helvetica Neue"/>
              </a:rPr>
              <a:t>Leading first responder tech VC fund led by former law enforcement officials</a:t>
            </a:r>
          </a:p>
        </p:txBody>
      </p:sp>
      <p:pic>
        <p:nvPicPr>
          <p:cNvPr id="2812" name="Shape 2812" descr="" title=""/>
          <p:cNvPicPr preferRelativeResize="0"/>
          <p:nvPr/>
        </p:nvPicPr>
        <p:blipFill rotWithShape="1">
          <a:blip r:embed="rId8">
            <a:alphaModFix/>
          </a:blip>
          <a:srcRect/>
          <a:stretch/>
        </p:blipFill>
        <p:spPr>
          <a:xfrm>
            <a:off x="522593" y="4867098"/>
            <a:ext cx="1089785" cy="266207"/>
          </a:xfrm>
          <a:prstGeom prst="rect">
            <a:avLst/>
          </a:prstGeom>
          <a:noFill/>
          <a:ln>
            <a:noFill/>
          </a:ln>
        </p:spPr>
      </p:pic>
      <p:pic>
        <p:nvPicPr>
          <p:cNvPr id="2813" name="Shape 2813" descr="" title=""/>
          <p:cNvPicPr preferRelativeResize="0"/>
          <p:nvPr/>
        </p:nvPicPr>
        <p:blipFill rotWithShape="1">
          <a:blip r:embed="rId9">
            <a:alphaModFix/>
          </a:blip>
          <a:srcRect t="26989" b="25187"/>
          <a:stretch/>
        </p:blipFill>
        <p:spPr>
          <a:xfrm>
            <a:off x="3411553" y="1884753"/>
            <a:ext cx="2012765" cy="285425"/>
          </a:xfrm>
          <a:prstGeom prst="rect">
            <a:avLst/>
          </a:prstGeom>
          <a:noFill/>
          <a:ln>
            <a:noFill/>
          </a:ln>
        </p:spPr>
      </p:pic>
      <p:sp>
        <p:nvSpPr>
          <p:cNvPr id="2814" name="Shape 2814" descr="" title=""/>
          <p:cNvSpPr txBox="1"/>
          <p:nvPr/>
        </p:nvSpPr>
        <p:spPr>
          <a:xfrm>
            <a:off x="3411553" y="5250760"/>
            <a:ext cx="2394953" cy="30777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a:solidFill>
                  <a:schemeClr val="dk1"/>
                </a:solidFill>
                <a:latin typeface="Helvetica Neue"/>
                <a:ea typeface="Helvetica Neue"/>
                <a:cs typeface="Helvetica Neue"/>
                <a:sym typeface="Helvetica Neue"/>
              </a:rPr>
              <a:t>Large integrated oil company – </a:t>
            </a:r>
          </a:p>
          <a:p>
            <a:pPr marL="0" marR="0" lvl="0" indent="0" algn="l" rtl="0">
              <a:spcBef>
                <a:spcPts val="0"/>
              </a:spcBef>
              <a:buSzPct val="25000"/>
              <a:buNone/>
            </a:pPr>
            <a:r>
              <a:rPr lang="en-US" sz="1000">
                <a:solidFill>
                  <a:schemeClr val="dk1"/>
                </a:solidFill>
                <a:latin typeface="Helvetica Neue"/>
                <a:ea typeface="Helvetica Neue"/>
                <a:cs typeface="Helvetica Neue"/>
                <a:sym typeface="Helvetica Neue"/>
              </a:rPr>
              <a:t>focused on safety</a:t>
            </a:r>
          </a:p>
        </p:txBody>
      </p:sp>
      <p:sp>
        <p:nvSpPr>
          <p:cNvPr id="2815" name="Shape 2815" descr="" title=""/>
          <p:cNvSpPr txBox="1"/>
          <p:nvPr/>
        </p:nvSpPr>
        <p:spPr>
          <a:xfrm>
            <a:off x="3411553" y="3063122"/>
            <a:ext cx="2394953" cy="461664"/>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a:solidFill>
                  <a:schemeClr val="dk1"/>
                </a:solidFill>
                <a:latin typeface="Helvetica Neue"/>
                <a:ea typeface="Helvetica Neue"/>
                <a:cs typeface="Helvetica Neue"/>
                <a:sym typeface="Helvetica Neue"/>
              </a:rPr>
              <a:t>VC arm of the world’s largest member organization representing 50M+ Americans and 200M+ people globally*</a:t>
            </a:r>
          </a:p>
        </p:txBody>
      </p:sp>
      <p:sp>
        <p:nvSpPr>
          <p:cNvPr id="2816" name="Shape 2816" descr="" title=""/>
          <p:cNvSpPr txBox="1"/>
          <p:nvPr/>
        </p:nvSpPr>
        <p:spPr>
          <a:xfrm>
            <a:off x="6301955" y="3714819"/>
            <a:ext cx="912111" cy="15388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b="1">
                <a:solidFill>
                  <a:schemeClr val="dk1"/>
                </a:solidFill>
                <a:latin typeface="Helvetica Neue"/>
                <a:ea typeface="Helvetica Neue"/>
                <a:cs typeface="Helvetica Neue"/>
                <a:sym typeface="Helvetica Neue"/>
              </a:rPr>
              <a:t>Technologists</a:t>
            </a:r>
          </a:p>
        </p:txBody>
      </p:sp>
      <p:sp>
        <p:nvSpPr>
          <p:cNvPr id="2817" name="Shape 2817" descr="" title=""/>
          <p:cNvSpPr txBox="1"/>
          <p:nvPr/>
        </p:nvSpPr>
        <p:spPr>
          <a:xfrm>
            <a:off x="6301955" y="5116462"/>
            <a:ext cx="2394953" cy="615553"/>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a:solidFill>
                  <a:schemeClr val="dk1"/>
                </a:solidFill>
                <a:latin typeface="Helvetica Neue"/>
                <a:ea typeface="Helvetica Neue"/>
                <a:cs typeface="Helvetica Neue"/>
                <a:sym typeface="Helvetica Neue"/>
              </a:rPr>
              <a:t>Multiple prominent global investors / asset managers that have built leading hedge funds and private equity firms representing over $100B in assets</a:t>
            </a:r>
          </a:p>
        </p:txBody>
      </p:sp>
      <p:sp>
        <p:nvSpPr>
          <p:cNvPr id="2818" name="Shape 2818" descr="" title=""/>
          <p:cNvSpPr txBox="1"/>
          <p:nvPr/>
        </p:nvSpPr>
        <p:spPr>
          <a:xfrm>
            <a:off x="6301955" y="4100010"/>
            <a:ext cx="2480848" cy="461664"/>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a:solidFill>
                  <a:schemeClr val="dk1"/>
                </a:solidFill>
                <a:latin typeface="Helvetica Neue"/>
                <a:ea typeface="Helvetica Neue"/>
                <a:cs typeface="Helvetica Neue"/>
                <a:sym typeface="Helvetica Neue"/>
              </a:rPr>
              <a:t>Technology pioneers and entrepreneurs that built and exited multi-billion dollar tech companies</a:t>
            </a:r>
          </a:p>
        </p:txBody>
      </p:sp>
      <p:sp>
        <p:nvSpPr>
          <p:cNvPr id="2819" name="Shape 2819" descr="" title=""/>
          <p:cNvSpPr txBox="1"/>
          <p:nvPr/>
        </p:nvSpPr>
        <p:spPr>
          <a:xfrm>
            <a:off x="6301955" y="2687536"/>
            <a:ext cx="912111" cy="15388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b="1">
                <a:solidFill>
                  <a:schemeClr val="dk1"/>
                </a:solidFill>
                <a:latin typeface="Helvetica Neue"/>
                <a:ea typeface="Helvetica Neue"/>
                <a:cs typeface="Helvetica Neue"/>
                <a:sym typeface="Helvetica Neue"/>
              </a:rPr>
              <a:t>Government</a:t>
            </a:r>
          </a:p>
        </p:txBody>
      </p:sp>
      <p:sp>
        <p:nvSpPr>
          <p:cNvPr id="2820" name="Shape 2820" descr="" title=""/>
          <p:cNvSpPr txBox="1"/>
          <p:nvPr/>
        </p:nvSpPr>
        <p:spPr>
          <a:xfrm>
            <a:off x="6301955" y="3063122"/>
            <a:ext cx="2394953" cy="461664"/>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a:solidFill>
                  <a:schemeClr val="dk1"/>
                </a:solidFill>
                <a:latin typeface="Helvetica Neue"/>
                <a:ea typeface="Helvetica Neue"/>
                <a:cs typeface="Helvetica Neue"/>
                <a:sym typeface="Helvetica Neue"/>
              </a:rPr>
              <a:t>Several prominent technologists and entrepreneurs with close government ties including two former FCC Chairmen</a:t>
            </a:r>
          </a:p>
        </p:txBody>
      </p:sp>
      <p:sp>
        <p:nvSpPr>
          <p:cNvPr id="2821" name="Shape 2821" descr="" title=""/>
          <p:cNvSpPr txBox="1"/>
          <p:nvPr/>
        </p:nvSpPr>
        <p:spPr>
          <a:xfrm>
            <a:off x="6301955" y="1884753"/>
            <a:ext cx="2394953" cy="461664"/>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a:solidFill>
                  <a:schemeClr val="dk1"/>
                </a:solidFill>
                <a:latin typeface="Helvetica Neue"/>
                <a:ea typeface="Helvetica Neue"/>
                <a:cs typeface="Helvetica Neue"/>
                <a:sym typeface="Helvetica Neue"/>
              </a:rPr>
              <a:t>Multiple prominent technologists and entrepreneurs (including four billionaires) with personal connections to challenge</a:t>
            </a:r>
          </a:p>
        </p:txBody>
      </p:sp>
      <p:sp>
        <p:nvSpPr>
          <p:cNvPr id="2822" name="Shape 2822" descr="" title=""/>
          <p:cNvSpPr txBox="1"/>
          <p:nvPr/>
        </p:nvSpPr>
        <p:spPr>
          <a:xfrm>
            <a:off x="306166" y="169373"/>
            <a:ext cx="8500082" cy="83182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Helvetica Neue"/>
              <a:buNone/>
            </a:pPr>
            <a:r>
              <a:rPr lang="en-US" sz="2100" b="1">
                <a:solidFill>
                  <a:schemeClr val="dk1"/>
                </a:solidFill>
                <a:latin typeface="Helvetica Neue"/>
                <a:ea typeface="Helvetica Neue"/>
                <a:cs typeface="Helvetica Neue"/>
                <a:sym typeface="Helvetica Neue"/>
              </a:rPr>
              <a:t>$14M Raised from Preeminent Global Investors</a:t>
            </a:r>
          </a:p>
        </p:txBody>
      </p:sp>
      <p:cxnSp>
        <p:nvCxnSpPr>
          <p:cNvPr id="2823" name="Shape 2823" descr="" title=""/>
          <p:cNvCxnSpPr/>
          <p:nvPr/>
        </p:nvCxnSpPr>
        <p:spPr>
          <a:xfrm>
            <a:off x="392194" y="634314"/>
            <a:ext cx="1230659" cy="0"/>
          </a:xfrm>
          <a:prstGeom prst="straightConnector1">
            <a:avLst/>
          </a:prstGeom>
          <a:noFill/>
          <a:ln w="9525" cap="flat" cmpd="sng">
            <a:solidFill>
              <a:srgbClr val="A5A5A5"/>
            </a:solidFill>
            <a:prstDash val="solid"/>
            <a:round/>
            <a:headEnd type="none" w="med" len="med"/>
            <a:tailEnd type="none" w="med" len="med"/>
          </a:ln>
        </p:spPr>
      </p:cxnSp>
      <p:sp>
        <p:nvSpPr>
          <p:cNvPr id="2824" name="Shape 2824" descr="" title=""/>
          <p:cNvSpPr txBox="1"/>
          <p:nvPr/>
        </p:nvSpPr>
        <p:spPr>
          <a:xfrm>
            <a:off x="1305696" y="6426096"/>
            <a:ext cx="2133599" cy="365125"/>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en-US" sz="1000">
                <a:solidFill>
                  <a:srgbClr val="A5A5A5"/>
                </a:solidFill>
                <a:latin typeface="Helvetica Neue"/>
                <a:ea typeface="Helvetica Neue"/>
                <a:cs typeface="Helvetica Neue"/>
                <a:sym typeface="Helvetica Neue"/>
              </a:rPr>
              <a:t>|</a:t>
            </a:r>
            <a:r>
              <a:rPr lang="en-US" sz="1000">
                <a:solidFill>
                  <a:srgbClr val="0C0C0C"/>
                </a:solidFill>
                <a:latin typeface="Helvetica Neue"/>
                <a:ea typeface="Helvetica Neue"/>
                <a:cs typeface="Helvetica Neue"/>
                <a:sym typeface="Helvetica Neue"/>
              </a:rPr>
              <a:t>   Confidential </a:t>
            </a:r>
          </a:p>
        </p:txBody>
      </p:sp>
      <p:pic>
        <p:nvPicPr>
          <p:cNvPr id="2825" name="Shape 2825" descr="" title=""/>
          <p:cNvPicPr preferRelativeResize="0"/>
          <p:nvPr/>
        </p:nvPicPr>
        <p:blipFill rotWithShape="1">
          <a:blip r:embed="rId10">
            <a:alphaModFix/>
          </a:blip>
          <a:srcRect/>
          <a:stretch/>
        </p:blipFill>
        <p:spPr>
          <a:xfrm>
            <a:off x="3411555" y="2621606"/>
            <a:ext cx="621016" cy="378130"/>
          </a:xfrm>
          <a:prstGeom prst="rect">
            <a:avLst/>
          </a:prstGeom>
          <a:noFill/>
          <a:ln>
            <a:noFill/>
          </a:ln>
        </p:spPr>
      </p:pic>
      <p:pic>
        <p:nvPicPr>
          <p:cNvPr id="2826" name="Shape 2826" descr="" title=""/>
          <p:cNvPicPr preferRelativeResize="0"/>
          <p:nvPr/>
        </p:nvPicPr>
        <p:blipFill rotWithShape="1">
          <a:blip r:embed="rId11">
            <a:alphaModFix/>
          </a:blip>
          <a:srcRect/>
          <a:stretch/>
        </p:blipFill>
        <p:spPr>
          <a:xfrm>
            <a:off x="0" y="32892"/>
            <a:ext cx="9144000" cy="6858000"/>
          </a:xfrm>
          <a:prstGeom prst="rect">
            <a:avLst/>
          </a:prstGeom>
          <a:noFill/>
          <a:ln>
            <a:noFill/>
          </a:ln>
        </p:spPr>
      </p:pic>
      <p:sp>
        <p:nvSpPr>
          <p:cNvPr id="36" name="Shape 523" descr="" title=""/>
          <p:cNvSpPr txBox="1"/>
          <p:nvPr/>
        </p:nvSpPr>
        <p:spPr>
          <a:xfrm>
            <a:off x="6046320" y="5975498"/>
            <a:ext cx="2522168" cy="646331"/>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800" dirty="0">
                <a:solidFill>
                  <a:schemeClr val="tx1"/>
                </a:solidFill>
                <a:latin typeface="Helvetica Neue"/>
                <a:ea typeface="Helvetica Neue"/>
                <a:cs typeface="Helvetica Neue"/>
                <a:sym typeface="Helvetica Neue"/>
              </a:rPr>
              <a:t>Confidential Summary</a:t>
            </a:r>
          </a:p>
          <a:p>
            <a:pPr marL="0" marR="0" lvl="0" indent="0" algn="r" rtl="0">
              <a:spcBef>
                <a:spcPts val="0"/>
              </a:spcBef>
              <a:buSzPct val="25000"/>
              <a:buNone/>
            </a:pPr>
            <a:r>
              <a:rPr lang="en-US" sz="800" dirty="0">
                <a:solidFill>
                  <a:schemeClr val="tx1"/>
                </a:solidFill>
                <a:latin typeface="Helvetica Neue"/>
                <a:ea typeface="Helvetica Neue"/>
                <a:cs typeface="Helvetica Neue"/>
                <a:sym typeface="Helvetica Neue"/>
              </a:rPr>
              <a:t>February 2017</a:t>
            </a:r>
          </a:p>
        </p:txBody>
      </p:sp>
    </p:spTree>
    <p:extLst>
      <p:ext uri="{BB962C8B-B14F-4D97-AF65-F5344CB8AC3E}">
        <p14:creationId xmlns:p14="http://schemas.microsoft.com/office/powerpoint/2010/main" val="3776820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92" descr="" title=""/>
        <p:cNvGrpSpPr/>
        <p:nvPr/>
      </p:nvGrpSpPr>
      <p:grpSpPr>
        <a:xfrm>
          <a:off x="0" y="0"/>
          <a:ext cx="0" cy="0"/>
          <a:chOff x="0" y="0"/>
          <a:chExt cx="0" cy="0"/>
        </a:xfrm>
      </p:grpSpPr>
      <p:sp>
        <p:nvSpPr>
          <p:cNvPr id="2793" name="Shape 2793" descr="" title=""/>
          <p:cNvSpPr txBox="1">
            <a:spLocks noGrp="1"/>
          </p:cNvSpPr>
          <p:nvPr>
            <p:ph type="dt" idx="10"/>
          </p:nvPr>
        </p:nvSpPr>
        <p:spPr>
          <a:xfrm>
            <a:off x="2576535" y="6416866"/>
            <a:ext cx="5979763" cy="377415"/>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en-US" sz="900">
                <a:solidFill>
                  <a:srgbClr val="595959"/>
                </a:solidFill>
                <a:latin typeface="Helvetica Neue"/>
                <a:ea typeface="Helvetica Neue"/>
                <a:cs typeface="Helvetica Neue"/>
                <a:sym typeface="Helvetica Neue"/>
              </a:rPr>
              <a:t>* AAA investment is in final legal documentation  as part of strategic collaboration</a:t>
            </a:r>
          </a:p>
        </p:txBody>
      </p:sp>
      <p:pic>
        <p:nvPicPr>
          <p:cNvPr id="2794" name="Shape 2794" descr="" title=""/>
          <p:cNvPicPr preferRelativeResize="0"/>
          <p:nvPr/>
        </p:nvPicPr>
        <p:blipFill rotWithShape="1">
          <a:blip r:embed="rId3">
            <a:alphaModFix/>
          </a:blip>
          <a:srcRect/>
          <a:stretch/>
        </p:blipFill>
        <p:spPr>
          <a:xfrm>
            <a:off x="533881" y="2687536"/>
            <a:ext cx="1308423" cy="238929"/>
          </a:xfrm>
          <a:prstGeom prst="rect">
            <a:avLst/>
          </a:prstGeom>
          <a:noFill/>
          <a:ln>
            <a:noFill/>
          </a:ln>
        </p:spPr>
      </p:pic>
      <p:pic>
        <p:nvPicPr>
          <p:cNvPr id="2795" name="Shape 2795" descr="" title=""/>
          <p:cNvPicPr preferRelativeResize="0"/>
          <p:nvPr/>
        </p:nvPicPr>
        <p:blipFill rotWithShape="1">
          <a:blip r:embed="rId4">
            <a:alphaModFix/>
          </a:blip>
          <a:srcRect/>
          <a:stretch/>
        </p:blipFill>
        <p:spPr>
          <a:xfrm>
            <a:off x="551679" y="1884753"/>
            <a:ext cx="1060700" cy="234709"/>
          </a:xfrm>
          <a:prstGeom prst="rect">
            <a:avLst/>
          </a:prstGeom>
          <a:noFill/>
          <a:ln>
            <a:noFill/>
          </a:ln>
        </p:spPr>
      </p:pic>
      <p:pic>
        <p:nvPicPr>
          <p:cNvPr id="2796" name="Shape 2796" descr="" title=""/>
          <p:cNvPicPr preferRelativeResize="0"/>
          <p:nvPr/>
        </p:nvPicPr>
        <p:blipFill rotWithShape="1">
          <a:blip r:embed="rId5">
            <a:alphaModFix/>
          </a:blip>
          <a:srcRect/>
          <a:stretch/>
        </p:blipFill>
        <p:spPr>
          <a:xfrm>
            <a:off x="3411553" y="4846626"/>
            <a:ext cx="525483" cy="331386"/>
          </a:xfrm>
          <a:prstGeom prst="rect">
            <a:avLst/>
          </a:prstGeom>
          <a:noFill/>
          <a:ln>
            <a:noFill/>
          </a:ln>
        </p:spPr>
      </p:pic>
      <p:pic>
        <p:nvPicPr>
          <p:cNvPr id="2797" name="Shape 2797" descr="" title=""/>
          <p:cNvPicPr preferRelativeResize="0"/>
          <p:nvPr/>
        </p:nvPicPr>
        <p:blipFill rotWithShape="1">
          <a:blip r:embed="rId6">
            <a:alphaModFix/>
          </a:blip>
          <a:srcRect/>
          <a:stretch/>
        </p:blipFill>
        <p:spPr>
          <a:xfrm>
            <a:off x="430924" y="3714819"/>
            <a:ext cx="1556294" cy="377459"/>
          </a:xfrm>
          <a:prstGeom prst="rect">
            <a:avLst/>
          </a:prstGeom>
          <a:noFill/>
          <a:ln>
            <a:noFill/>
          </a:ln>
        </p:spPr>
      </p:pic>
      <p:sp>
        <p:nvSpPr>
          <p:cNvPr id="2798" name="Shape 2798" descr="" title=""/>
          <p:cNvSpPr/>
          <p:nvPr/>
        </p:nvSpPr>
        <p:spPr>
          <a:xfrm>
            <a:off x="387817" y="979861"/>
            <a:ext cx="2743199" cy="4882218"/>
          </a:xfrm>
          <a:prstGeom prst="rect">
            <a:avLst/>
          </a:prstGeom>
          <a:noFill/>
          <a:ln w="9525" cap="flat" cmpd="sng">
            <a:solidFill>
              <a:srgbClr val="D8D8D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600">
              <a:solidFill>
                <a:srgbClr val="D8D8D8"/>
              </a:solidFill>
              <a:latin typeface="Calibri"/>
              <a:ea typeface="Calibri"/>
              <a:cs typeface="Calibri"/>
              <a:sym typeface="Calibri"/>
            </a:endParaRPr>
          </a:p>
        </p:txBody>
      </p:sp>
      <p:sp>
        <p:nvSpPr>
          <p:cNvPr id="2799" name="Shape 2799" descr="" title=""/>
          <p:cNvSpPr txBox="1"/>
          <p:nvPr/>
        </p:nvSpPr>
        <p:spPr>
          <a:xfrm>
            <a:off x="441568" y="1096315"/>
            <a:ext cx="2673819"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1">
                <a:solidFill>
                  <a:schemeClr val="dk1"/>
                </a:solidFill>
                <a:latin typeface="Calibri"/>
                <a:ea typeface="Calibri"/>
                <a:cs typeface="Calibri"/>
                <a:sym typeface="Calibri"/>
              </a:rPr>
              <a:t>Traditional Venture Capital Funds</a:t>
            </a:r>
          </a:p>
        </p:txBody>
      </p:sp>
      <p:sp>
        <p:nvSpPr>
          <p:cNvPr id="2800" name="Shape 2800" descr="" title=""/>
          <p:cNvSpPr/>
          <p:nvPr/>
        </p:nvSpPr>
        <p:spPr>
          <a:xfrm>
            <a:off x="3271508" y="979861"/>
            <a:ext cx="2743199" cy="4882218"/>
          </a:xfrm>
          <a:prstGeom prst="rect">
            <a:avLst/>
          </a:prstGeom>
          <a:noFill/>
          <a:ln w="9525" cap="flat" cmpd="sng">
            <a:solidFill>
              <a:srgbClr val="D8D8D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600">
              <a:solidFill>
                <a:schemeClr val="lt1"/>
              </a:solidFill>
              <a:latin typeface="Calibri"/>
              <a:ea typeface="Calibri"/>
              <a:cs typeface="Calibri"/>
              <a:sym typeface="Calibri"/>
            </a:endParaRPr>
          </a:p>
        </p:txBody>
      </p:sp>
      <p:sp>
        <p:nvSpPr>
          <p:cNvPr id="2801" name="Shape 2801" descr="" title=""/>
          <p:cNvSpPr txBox="1"/>
          <p:nvPr/>
        </p:nvSpPr>
        <p:spPr>
          <a:xfrm>
            <a:off x="3352939" y="1096315"/>
            <a:ext cx="2439459"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1">
                <a:solidFill>
                  <a:schemeClr val="dk1"/>
                </a:solidFill>
                <a:latin typeface="Calibri"/>
                <a:ea typeface="Calibri"/>
                <a:cs typeface="Calibri"/>
                <a:sym typeface="Calibri"/>
              </a:rPr>
              <a:t>Strategic Investors</a:t>
            </a:r>
          </a:p>
        </p:txBody>
      </p:sp>
      <p:sp>
        <p:nvSpPr>
          <p:cNvPr id="2802" name="Shape 2802" descr="" title=""/>
          <p:cNvSpPr/>
          <p:nvPr/>
        </p:nvSpPr>
        <p:spPr>
          <a:xfrm>
            <a:off x="6155200" y="979861"/>
            <a:ext cx="2743199" cy="4882218"/>
          </a:xfrm>
          <a:prstGeom prst="rect">
            <a:avLst/>
          </a:prstGeom>
          <a:noFill/>
          <a:ln w="9525" cap="flat" cmpd="sng">
            <a:solidFill>
              <a:srgbClr val="D8D8D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600">
              <a:solidFill>
                <a:schemeClr val="lt1"/>
              </a:solidFill>
              <a:latin typeface="Calibri"/>
              <a:ea typeface="Calibri"/>
              <a:cs typeface="Calibri"/>
              <a:sym typeface="Calibri"/>
            </a:endParaRPr>
          </a:p>
        </p:txBody>
      </p:sp>
      <p:sp>
        <p:nvSpPr>
          <p:cNvPr id="2803" name="Shape 2803" descr="" title=""/>
          <p:cNvSpPr txBox="1"/>
          <p:nvPr/>
        </p:nvSpPr>
        <p:spPr>
          <a:xfrm>
            <a:off x="6227933" y="1096315"/>
            <a:ext cx="2484602"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1">
                <a:solidFill>
                  <a:schemeClr val="dk1"/>
                </a:solidFill>
                <a:latin typeface="Calibri"/>
                <a:ea typeface="Calibri"/>
                <a:cs typeface="Calibri"/>
                <a:sym typeface="Calibri"/>
              </a:rPr>
              <a:t>Individual Investors and Technologists</a:t>
            </a:r>
          </a:p>
        </p:txBody>
      </p:sp>
      <p:sp>
        <p:nvSpPr>
          <p:cNvPr id="2804" name="Shape 2804" descr="" title=""/>
          <p:cNvSpPr txBox="1"/>
          <p:nvPr/>
        </p:nvSpPr>
        <p:spPr>
          <a:xfrm>
            <a:off x="3411553" y="2206846"/>
            <a:ext cx="2394953" cy="15388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a:solidFill>
                  <a:schemeClr val="dk1"/>
                </a:solidFill>
                <a:latin typeface="Helvetica Neue"/>
                <a:ea typeface="Helvetica Neue"/>
                <a:cs typeface="Helvetica Neue"/>
                <a:sym typeface="Helvetica Neue"/>
              </a:rPr>
              <a:t>World’s largest public safety company</a:t>
            </a:r>
          </a:p>
        </p:txBody>
      </p:sp>
      <p:sp>
        <p:nvSpPr>
          <p:cNvPr id="2805" name="Shape 2805" descr="" title=""/>
          <p:cNvSpPr txBox="1"/>
          <p:nvPr/>
        </p:nvSpPr>
        <p:spPr>
          <a:xfrm>
            <a:off x="551679" y="2206846"/>
            <a:ext cx="2393126" cy="15388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a:solidFill>
                  <a:schemeClr val="dk1"/>
                </a:solidFill>
                <a:latin typeface="Helvetica Neue"/>
                <a:ea typeface="Helvetica Neue"/>
                <a:cs typeface="Helvetica Neue"/>
                <a:sym typeface="Helvetica Neue"/>
              </a:rPr>
              <a:t>Top quartile flagship VC fund</a:t>
            </a:r>
          </a:p>
        </p:txBody>
      </p:sp>
      <p:sp>
        <p:nvSpPr>
          <p:cNvPr id="2806" name="Shape 2806" descr="" title=""/>
          <p:cNvSpPr txBox="1"/>
          <p:nvPr/>
        </p:nvSpPr>
        <p:spPr>
          <a:xfrm>
            <a:off x="551679" y="3063122"/>
            <a:ext cx="2566332" cy="15388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a:solidFill>
                  <a:schemeClr val="dk1"/>
                </a:solidFill>
                <a:latin typeface="Helvetica Neue"/>
                <a:ea typeface="Helvetica Neue"/>
                <a:cs typeface="Helvetica Neue"/>
                <a:sym typeface="Helvetica Neue"/>
              </a:rPr>
              <a:t>Top quant VC / PE / hedge fund; $25B AUM</a:t>
            </a:r>
          </a:p>
        </p:txBody>
      </p:sp>
      <p:sp>
        <p:nvSpPr>
          <p:cNvPr id="2807" name="Shape 2807" descr="" title=""/>
          <p:cNvSpPr txBox="1"/>
          <p:nvPr/>
        </p:nvSpPr>
        <p:spPr>
          <a:xfrm>
            <a:off x="503408" y="4100010"/>
            <a:ext cx="2422211" cy="461664"/>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a:solidFill>
                  <a:schemeClr val="dk1"/>
                </a:solidFill>
                <a:latin typeface="Helvetica Neue"/>
                <a:ea typeface="Helvetica Neue"/>
                <a:cs typeface="Helvetica Neue"/>
                <a:sym typeface="Helvetica Neue"/>
              </a:rPr>
              <a:t>Top municipal west-coast VC founded by Steve Westly (former CFO of State of CA and Ebay exec) </a:t>
            </a:r>
          </a:p>
        </p:txBody>
      </p:sp>
      <p:sp>
        <p:nvSpPr>
          <p:cNvPr id="2808" name="Shape 2808" descr="" title=""/>
          <p:cNvSpPr txBox="1"/>
          <p:nvPr/>
        </p:nvSpPr>
        <p:spPr>
          <a:xfrm>
            <a:off x="6301955" y="4854371"/>
            <a:ext cx="912111" cy="15388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b="1">
                <a:solidFill>
                  <a:schemeClr val="dk1"/>
                </a:solidFill>
                <a:latin typeface="Helvetica Neue"/>
                <a:ea typeface="Helvetica Neue"/>
                <a:cs typeface="Helvetica Neue"/>
                <a:sym typeface="Helvetica Neue"/>
              </a:rPr>
              <a:t>Investors</a:t>
            </a:r>
          </a:p>
        </p:txBody>
      </p:sp>
      <p:pic>
        <p:nvPicPr>
          <p:cNvPr id="2809" name="Shape 2809" descr="" title=""/>
          <p:cNvPicPr preferRelativeResize="0"/>
          <p:nvPr/>
        </p:nvPicPr>
        <p:blipFill rotWithShape="1">
          <a:blip r:embed="rId7">
            <a:alphaModFix/>
          </a:blip>
          <a:srcRect/>
          <a:stretch/>
        </p:blipFill>
        <p:spPr>
          <a:xfrm>
            <a:off x="3411553" y="3714819"/>
            <a:ext cx="438699" cy="264971"/>
          </a:xfrm>
          <a:prstGeom prst="rect">
            <a:avLst/>
          </a:prstGeom>
          <a:noFill/>
          <a:ln>
            <a:noFill/>
          </a:ln>
        </p:spPr>
      </p:pic>
      <p:sp>
        <p:nvSpPr>
          <p:cNvPr id="2810" name="Shape 2810" descr="" title=""/>
          <p:cNvSpPr txBox="1"/>
          <p:nvPr/>
        </p:nvSpPr>
        <p:spPr>
          <a:xfrm>
            <a:off x="3411553" y="4100010"/>
            <a:ext cx="2357399" cy="30777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a:solidFill>
                  <a:schemeClr val="dk1"/>
                </a:solidFill>
                <a:latin typeface="Helvetica Neue"/>
                <a:ea typeface="Helvetica Neue"/>
                <a:cs typeface="Helvetica Neue"/>
                <a:sym typeface="Helvetica Neue"/>
              </a:rPr>
              <a:t>Primary LP &amp; partner for Westly municipal innovation fund</a:t>
            </a:r>
          </a:p>
        </p:txBody>
      </p:sp>
      <p:sp>
        <p:nvSpPr>
          <p:cNvPr id="2811" name="Shape 2811" descr="" title=""/>
          <p:cNvSpPr txBox="1"/>
          <p:nvPr/>
        </p:nvSpPr>
        <p:spPr>
          <a:xfrm>
            <a:off x="522593" y="5240564"/>
            <a:ext cx="1992581" cy="461664"/>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a:solidFill>
                  <a:schemeClr val="dk1"/>
                </a:solidFill>
                <a:latin typeface="Helvetica Neue"/>
                <a:ea typeface="Helvetica Neue"/>
                <a:cs typeface="Helvetica Neue"/>
                <a:sym typeface="Helvetica Neue"/>
              </a:rPr>
              <a:t>Leading first responder tech VC fund led by former law enforcement officials</a:t>
            </a:r>
          </a:p>
        </p:txBody>
      </p:sp>
      <p:pic>
        <p:nvPicPr>
          <p:cNvPr id="2812" name="Shape 2812" descr="" title=""/>
          <p:cNvPicPr preferRelativeResize="0"/>
          <p:nvPr/>
        </p:nvPicPr>
        <p:blipFill rotWithShape="1">
          <a:blip r:embed="rId8">
            <a:alphaModFix/>
          </a:blip>
          <a:srcRect/>
          <a:stretch/>
        </p:blipFill>
        <p:spPr>
          <a:xfrm>
            <a:off x="522593" y="4867098"/>
            <a:ext cx="1089785" cy="266207"/>
          </a:xfrm>
          <a:prstGeom prst="rect">
            <a:avLst/>
          </a:prstGeom>
          <a:noFill/>
          <a:ln>
            <a:noFill/>
          </a:ln>
        </p:spPr>
      </p:pic>
      <p:pic>
        <p:nvPicPr>
          <p:cNvPr id="2813" name="Shape 2813" descr="" title=""/>
          <p:cNvPicPr preferRelativeResize="0"/>
          <p:nvPr/>
        </p:nvPicPr>
        <p:blipFill rotWithShape="1">
          <a:blip r:embed="rId9">
            <a:alphaModFix/>
          </a:blip>
          <a:srcRect t="26989" b="25187"/>
          <a:stretch/>
        </p:blipFill>
        <p:spPr>
          <a:xfrm>
            <a:off x="3411553" y="1884753"/>
            <a:ext cx="2012765" cy="285425"/>
          </a:xfrm>
          <a:prstGeom prst="rect">
            <a:avLst/>
          </a:prstGeom>
          <a:noFill/>
          <a:ln>
            <a:noFill/>
          </a:ln>
        </p:spPr>
      </p:pic>
      <p:sp>
        <p:nvSpPr>
          <p:cNvPr id="2814" name="Shape 2814" descr="" title=""/>
          <p:cNvSpPr txBox="1"/>
          <p:nvPr/>
        </p:nvSpPr>
        <p:spPr>
          <a:xfrm>
            <a:off x="3411553" y="5250760"/>
            <a:ext cx="2394953" cy="30777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a:solidFill>
                  <a:schemeClr val="dk1"/>
                </a:solidFill>
                <a:latin typeface="Helvetica Neue"/>
                <a:ea typeface="Helvetica Neue"/>
                <a:cs typeface="Helvetica Neue"/>
                <a:sym typeface="Helvetica Neue"/>
              </a:rPr>
              <a:t>Large integrated oil company – </a:t>
            </a:r>
          </a:p>
          <a:p>
            <a:pPr marL="0" marR="0" lvl="0" indent="0" algn="l" rtl="0">
              <a:spcBef>
                <a:spcPts val="0"/>
              </a:spcBef>
              <a:buSzPct val="25000"/>
              <a:buNone/>
            </a:pPr>
            <a:r>
              <a:rPr lang="en-US" sz="1000">
                <a:solidFill>
                  <a:schemeClr val="dk1"/>
                </a:solidFill>
                <a:latin typeface="Helvetica Neue"/>
                <a:ea typeface="Helvetica Neue"/>
                <a:cs typeface="Helvetica Neue"/>
                <a:sym typeface="Helvetica Neue"/>
              </a:rPr>
              <a:t>focused on safety</a:t>
            </a:r>
          </a:p>
        </p:txBody>
      </p:sp>
      <p:sp>
        <p:nvSpPr>
          <p:cNvPr id="2815" name="Shape 2815" descr="" title=""/>
          <p:cNvSpPr txBox="1"/>
          <p:nvPr/>
        </p:nvSpPr>
        <p:spPr>
          <a:xfrm>
            <a:off x="3411553" y="3063122"/>
            <a:ext cx="2394953" cy="461664"/>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a:solidFill>
                  <a:schemeClr val="dk1"/>
                </a:solidFill>
                <a:latin typeface="Helvetica Neue"/>
                <a:ea typeface="Helvetica Neue"/>
                <a:cs typeface="Helvetica Neue"/>
                <a:sym typeface="Helvetica Neue"/>
              </a:rPr>
              <a:t>VC arm of the world’s largest member organization representing 50M+ Americans and 200M+ people globally*</a:t>
            </a:r>
          </a:p>
        </p:txBody>
      </p:sp>
      <p:sp>
        <p:nvSpPr>
          <p:cNvPr id="2816" name="Shape 2816" descr="" title=""/>
          <p:cNvSpPr txBox="1"/>
          <p:nvPr/>
        </p:nvSpPr>
        <p:spPr>
          <a:xfrm>
            <a:off x="6301955" y="3714819"/>
            <a:ext cx="912111" cy="15388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b="1">
                <a:solidFill>
                  <a:schemeClr val="dk1"/>
                </a:solidFill>
                <a:latin typeface="Helvetica Neue"/>
                <a:ea typeface="Helvetica Neue"/>
                <a:cs typeface="Helvetica Neue"/>
                <a:sym typeface="Helvetica Neue"/>
              </a:rPr>
              <a:t>Technologists</a:t>
            </a:r>
          </a:p>
        </p:txBody>
      </p:sp>
      <p:sp>
        <p:nvSpPr>
          <p:cNvPr id="2817" name="Shape 2817" descr="" title=""/>
          <p:cNvSpPr txBox="1"/>
          <p:nvPr/>
        </p:nvSpPr>
        <p:spPr>
          <a:xfrm>
            <a:off x="6301955" y="5116462"/>
            <a:ext cx="2394953" cy="615553"/>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a:solidFill>
                  <a:schemeClr val="dk1"/>
                </a:solidFill>
                <a:latin typeface="Helvetica Neue"/>
                <a:ea typeface="Helvetica Neue"/>
                <a:cs typeface="Helvetica Neue"/>
                <a:sym typeface="Helvetica Neue"/>
              </a:rPr>
              <a:t>Multiple prominent global investors / asset managers that have built leading hedge funds and private equity firms representing over $100B in assets</a:t>
            </a:r>
          </a:p>
        </p:txBody>
      </p:sp>
      <p:sp>
        <p:nvSpPr>
          <p:cNvPr id="2818" name="Shape 2818" descr="" title=""/>
          <p:cNvSpPr txBox="1"/>
          <p:nvPr/>
        </p:nvSpPr>
        <p:spPr>
          <a:xfrm>
            <a:off x="6301955" y="4100010"/>
            <a:ext cx="2480848" cy="461664"/>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a:solidFill>
                  <a:schemeClr val="dk1"/>
                </a:solidFill>
                <a:latin typeface="Helvetica Neue"/>
                <a:ea typeface="Helvetica Neue"/>
                <a:cs typeface="Helvetica Neue"/>
                <a:sym typeface="Helvetica Neue"/>
              </a:rPr>
              <a:t>Technology pioneers and entrepreneurs that built and exited multi-billion dollar tech companies</a:t>
            </a:r>
          </a:p>
        </p:txBody>
      </p:sp>
      <p:sp>
        <p:nvSpPr>
          <p:cNvPr id="2819" name="Shape 2819" descr="" title=""/>
          <p:cNvSpPr txBox="1"/>
          <p:nvPr/>
        </p:nvSpPr>
        <p:spPr>
          <a:xfrm>
            <a:off x="6301955" y="2687536"/>
            <a:ext cx="912111" cy="15388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b="1">
                <a:solidFill>
                  <a:schemeClr val="dk1"/>
                </a:solidFill>
                <a:latin typeface="Helvetica Neue"/>
                <a:ea typeface="Helvetica Neue"/>
                <a:cs typeface="Helvetica Neue"/>
                <a:sym typeface="Helvetica Neue"/>
              </a:rPr>
              <a:t>Government</a:t>
            </a:r>
          </a:p>
        </p:txBody>
      </p:sp>
      <p:sp>
        <p:nvSpPr>
          <p:cNvPr id="2820" name="Shape 2820" descr="" title=""/>
          <p:cNvSpPr txBox="1"/>
          <p:nvPr/>
        </p:nvSpPr>
        <p:spPr>
          <a:xfrm>
            <a:off x="6301955" y="3063122"/>
            <a:ext cx="2394953" cy="461664"/>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a:solidFill>
                  <a:schemeClr val="dk1"/>
                </a:solidFill>
                <a:latin typeface="Helvetica Neue"/>
                <a:ea typeface="Helvetica Neue"/>
                <a:cs typeface="Helvetica Neue"/>
                <a:sym typeface="Helvetica Neue"/>
              </a:rPr>
              <a:t>Several prominent technologists and entrepreneurs with close government ties including two former FCC Chairmen</a:t>
            </a:r>
          </a:p>
        </p:txBody>
      </p:sp>
      <p:sp>
        <p:nvSpPr>
          <p:cNvPr id="2821" name="Shape 2821" descr="" title=""/>
          <p:cNvSpPr txBox="1"/>
          <p:nvPr/>
        </p:nvSpPr>
        <p:spPr>
          <a:xfrm>
            <a:off x="6301955" y="1884753"/>
            <a:ext cx="2394953" cy="461664"/>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a:solidFill>
                  <a:schemeClr val="dk1"/>
                </a:solidFill>
                <a:latin typeface="Helvetica Neue"/>
                <a:ea typeface="Helvetica Neue"/>
                <a:cs typeface="Helvetica Neue"/>
                <a:sym typeface="Helvetica Neue"/>
              </a:rPr>
              <a:t>Multiple prominent technologists and entrepreneurs (including four billionaires) with personal connections to challenge</a:t>
            </a:r>
          </a:p>
        </p:txBody>
      </p:sp>
      <p:sp>
        <p:nvSpPr>
          <p:cNvPr id="2822" name="Shape 2822" descr="" title=""/>
          <p:cNvSpPr txBox="1"/>
          <p:nvPr/>
        </p:nvSpPr>
        <p:spPr>
          <a:xfrm>
            <a:off x="306166" y="169373"/>
            <a:ext cx="8500082" cy="83182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Helvetica Neue"/>
              <a:buNone/>
            </a:pPr>
            <a:r>
              <a:rPr lang="en-US" sz="2100" b="1">
                <a:solidFill>
                  <a:schemeClr val="dk1"/>
                </a:solidFill>
                <a:latin typeface="Helvetica Neue"/>
                <a:ea typeface="Helvetica Neue"/>
                <a:cs typeface="Helvetica Neue"/>
                <a:sym typeface="Helvetica Neue"/>
              </a:rPr>
              <a:t>$14M Raised from Preeminent Global Investors</a:t>
            </a:r>
          </a:p>
        </p:txBody>
      </p:sp>
      <p:cxnSp>
        <p:nvCxnSpPr>
          <p:cNvPr id="2823" name="Shape 2823" descr="" title=""/>
          <p:cNvCxnSpPr/>
          <p:nvPr/>
        </p:nvCxnSpPr>
        <p:spPr>
          <a:xfrm>
            <a:off x="392194" y="634314"/>
            <a:ext cx="1230659" cy="0"/>
          </a:xfrm>
          <a:prstGeom prst="straightConnector1">
            <a:avLst/>
          </a:prstGeom>
          <a:noFill/>
          <a:ln w="9525" cap="flat" cmpd="sng">
            <a:solidFill>
              <a:srgbClr val="A5A5A5"/>
            </a:solidFill>
            <a:prstDash val="solid"/>
            <a:round/>
            <a:headEnd type="none" w="med" len="med"/>
            <a:tailEnd type="none" w="med" len="med"/>
          </a:ln>
        </p:spPr>
      </p:cxnSp>
      <p:sp>
        <p:nvSpPr>
          <p:cNvPr id="2824" name="Shape 2824" descr="" title=""/>
          <p:cNvSpPr txBox="1"/>
          <p:nvPr/>
        </p:nvSpPr>
        <p:spPr>
          <a:xfrm>
            <a:off x="1305696" y="6426096"/>
            <a:ext cx="2133599" cy="365125"/>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en-US" sz="1000">
                <a:solidFill>
                  <a:srgbClr val="A5A5A5"/>
                </a:solidFill>
                <a:latin typeface="Helvetica Neue"/>
                <a:ea typeface="Helvetica Neue"/>
                <a:cs typeface="Helvetica Neue"/>
                <a:sym typeface="Helvetica Neue"/>
              </a:rPr>
              <a:t>|</a:t>
            </a:r>
            <a:r>
              <a:rPr lang="en-US" sz="1000">
                <a:solidFill>
                  <a:srgbClr val="0C0C0C"/>
                </a:solidFill>
                <a:latin typeface="Helvetica Neue"/>
                <a:ea typeface="Helvetica Neue"/>
                <a:cs typeface="Helvetica Neue"/>
                <a:sym typeface="Helvetica Neue"/>
              </a:rPr>
              <a:t>   Confidential </a:t>
            </a:r>
          </a:p>
        </p:txBody>
      </p:sp>
      <p:pic>
        <p:nvPicPr>
          <p:cNvPr id="2825" name="Shape 2825" descr="" title=""/>
          <p:cNvPicPr preferRelativeResize="0"/>
          <p:nvPr/>
        </p:nvPicPr>
        <p:blipFill rotWithShape="1">
          <a:blip r:embed="rId10">
            <a:alphaModFix/>
          </a:blip>
          <a:srcRect/>
          <a:stretch/>
        </p:blipFill>
        <p:spPr>
          <a:xfrm>
            <a:off x="3411555" y="2621606"/>
            <a:ext cx="621016" cy="378130"/>
          </a:xfrm>
          <a:prstGeom prst="rect">
            <a:avLst/>
          </a:prstGeom>
          <a:noFill/>
          <a:ln>
            <a:noFill/>
          </a:ln>
        </p:spPr>
      </p:pic>
      <p:pic>
        <p:nvPicPr>
          <p:cNvPr id="2826" name="Shape 2826" descr="" title=""/>
          <p:cNvPicPr preferRelativeResize="0"/>
          <p:nvPr/>
        </p:nvPicPr>
        <p:blipFill rotWithShape="1">
          <a:blip r:embed="rId11">
            <a:alphaModFix/>
          </a:blip>
          <a:srcRect/>
          <a:stretch/>
        </p:blipFill>
        <p:spPr>
          <a:xfrm>
            <a:off x="0" y="32892"/>
            <a:ext cx="9144000" cy="6858000"/>
          </a:xfrm>
          <a:prstGeom prst="rect">
            <a:avLst/>
          </a:prstGeom>
          <a:noFill/>
          <a:ln>
            <a:noFill/>
          </a:ln>
        </p:spPr>
      </p:pic>
    </p:spTree>
  </p:cSld>
  <p:clrMapOvr>
    <a:masterClrMapping/>
  </p:clrMapOvr>
</p:sld>
</file>

<file path=ppt/slides/slide2.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568" descr="" title=""/>
        <p:cNvGrpSpPr/>
        <p:nvPr/>
      </p:nvGrpSpPr>
      <p:grpSpPr>
        <a:xfrm>
          <a:off x="0" y="0"/>
          <a:ext cx="0" cy="0"/>
          <a:chOff x="0" y="0"/>
          <a:chExt cx="0" cy="0"/>
        </a:xfrm>
      </p:grpSpPr>
      <p:sp>
        <p:nvSpPr>
          <p:cNvPr id="603" name="Shape 603" descr="" title=""/>
          <p:cNvSpPr txBox="1"/>
          <p:nvPr/>
        </p:nvSpPr>
        <p:spPr>
          <a:xfrm>
            <a:off x="306166" y="169373"/>
            <a:ext cx="8500082" cy="83182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Helvetica Neue"/>
              <a:buNone/>
            </a:pPr>
            <a:r>
              <a:rPr lang="en-US" sz="2100" b="1" dirty="0">
                <a:solidFill>
                  <a:schemeClr val="dk1"/>
                </a:solidFill>
                <a:latin typeface="Helvetica Neue"/>
                <a:ea typeface="Helvetica Neue"/>
                <a:cs typeface="Helvetica Neue"/>
                <a:sym typeface="Helvetica Neue"/>
              </a:rPr>
              <a:t>Extraordinary Dedication and Technology</a:t>
            </a:r>
          </a:p>
        </p:txBody>
      </p:sp>
      <p:cxnSp>
        <p:nvCxnSpPr>
          <p:cNvPr id="604" name="Shape 604" descr="" title=""/>
          <p:cNvCxnSpPr/>
          <p:nvPr/>
        </p:nvCxnSpPr>
        <p:spPr>
          <a:xfrm>
            <a:off x="392194" y="636293"/>
            <a:ext cx="1230659" cy="0"/>
          </a:xfrm>
          <a:prstGeom prst="straightConnector1">
            <a:avLst/>
          </a:prstGeom>
          <a:noFill/>
          <a:ln w="9525" cap="flat" cmpd="sng">
            <a:solidFill>
              <a:srgbClr val="A5A5A5"/>
            </a:solidFill>
            <a:prstDash val="solid"/>
            <a:round/>
            <a:headEnd type="none" w="med" len="med"/>
            <a:tailEnd type="none" w="med" len="med"/>
          </a:ln>
        </p:spPr>
      </p:cxnSp>
      <p:sp>
        <p:nvSpPr>
          <p:cNvPr id="610" name="Shape 610" descr="" title=""/>
          <p:cNvSpPr txBox="1"/>
          <p:nvPr/>
        </p:nvSpPr>
        <p:spPr>
          <a:xfrm>
            <a:off x="1207299" y="6424212"/>
            <a:ext cx="2133600" cy="365100"/>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en-US" sz="1000">
                <a:solidFill>
                  <a:srgbClr val="A5A5A5"/>
                </a:solidFill>
                <a:latin typeface="Helvetica Neue"/>
                <a:ea typeface="Helvetica Neue"/>
                <a:cs typeface="Helvetica Neue"/>
                <a:sym typeface="Helvetica Neue"/>
              </a:rPr>
              <a:t>|</a:t>
            </a:r>
            <a:r>
              <a:rPr lang="en-US" sz="1000">
                <a:solidFill>
                  <a:srgbClr val="0C0C0C"/>
                </a:solidFill>
                <a:latin typeface="Helvetica Neue"/>
                <a:ea typeface="Helvetica Neue"/>
                <a:cs typeface="Helvetica Neue"/>
                <a:sym typeface="Helvetica Neue"/>
              </a:rPr>
              <a:t>   Confidential </a:t>
            </a:r>
          </a:p>
        </p:txBody>
      </p:sp>
      <p:pic>
        <p:nvPicPr>
          <p:cNvPr id="1026" name="Picture 2" descr="" ti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665" y="1315721"/>
            <a:ext cx="7047990" cy="4152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117663"/>
      </p:ext>
    </p:extLst>
  </p:cSld>
  <p:clrMapOvr>
    <a:masterClrMapping/>
  </p:clrMapOvr>
</p:sld>
</file>

<file path=ppt/slides/slide3.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Shape 568" descr="" title=""/>
        <p:cNvGrpSpPr/>
        <p:nvPr/>
      </p:nvGrpSpPr>
      <p:grpSpPr>
        <a:xfrm>
          <a:off x="0" y="0"/>
          <a:ext cx="0" cy="0"/>
          <a:chOff x="0" y="0"/>
          <a:chExt cx="0" cy="0"/>
        </a:xfrm>
      </p:grpSpPr>
      <p:sp>
        <p:nvSpPr>
          <p:cNvPr id="603" name="Shape 603" descr="" title=""/>
          <p:cNvSpPr txBox="1"/>
          <p:nvPr/>
        </p:nvSpPr>
        <p:spPr>
          <a:xfrm>
            <a:off x="306166" y="169373"/>
            <a:ext cx="8500082" cy="83182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Helvetica Neue"/>
              <a:buNone/>
            </a:pPr>
            <a:r>
              <a:rPr lang="en-US" sz="2100" b="1" dirty="0">
                <a:solidFill>
                  <a:schemeClr val="dk1"/>
                </a:solidFill>
                <a:latin typeface="Helvetica Neue"/>
                <a:ea typeface="Helvetica Neue"/>
                <a:cs typeface="Helvetica Neue"/>
                <a:sym typeface="Helvetica Neue"/>
              </a:rPr>
              <a:t>BUT: 240 Million+ 911 Calls Limited to 512 Characters</a:t>
            </a:r>
          </a:p>
        </p:txBody>
      </p:sp>
      <p:cxnSp>
        <p:nvCxnSpPr>
          <p:cNvPr id="604" name="Shape 604" descr="" title=""/>
          <p:cNvCxnSpPr/>
          <p:nvPr/>
        </p:nvCxnSpPr>
        <p:spPr>
          <a:xfrm>
            <a:off x="392194" y="636293"/>
            <a:ext cx="1230659" cy="0"/>
          </a:xfrm>
          <a:prstGeom prst="straightConnector1">
            <a:avLst/>
          </a:prstGeom>
          <a:noFill/>
          <a:ln w="9525" cap="flat" cmpd="sng">
            <a:solidFill>
              <a:srgbClr val="A5A5A5"/>
            </a:solidFill>
            <a:prstDash val="solid"/>
            <a:round/>
            <a:headEnd type="none" w="med" len="med"/>
            <a:tailEnd type="none" w="med" len="med"/>
          </a:ln>
        </p:spPr>
      </p:cxnSp>
      <p:sp>
        <p:nvSpPr>
          <p:cNvPr id="610" name="Shape 610" descr="" title=""/>
          <p:cNvSpPr txBox="1"/>
          <p:nvPr/>
        </p:nvSpPr>
        <p:spPr>
          <a:xfrm>
            <a:off x="1207299" y="6424212"/>
            <a:ext cx="2133600" cy="365100"/>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en-US" sz="1000">
                <a:solidFill>
                  <a:srgbClr val="A5A5A5"/>
                </a:solidFill>
                <a:latin typeface="Helvetica Neue"/>
                <a:ea typeface="Helvetica Neue"/>
                <a:cs typeface="Helvetica Neue"/>
                <a:sym typeface="Helvetica Neue"/>
              </a:rPr>
              <a:t>|</a:t>
            </a:r>
            <a:r>
              <a:rPr lang="en-US" sz="1000">
                <a:solidFill>
                  <a:srgbClr val="0C0C0C"/>
                </a:solidFill>
                <a:latin typeface="Helvetica Neue"/>
                <a:ea typeface="Helvetica Neue"/>
                <a:cs typeface="Helvetica Neue"/>
                <a:sym typeface="Helvetica Neue"/>
              </a:rPr>
              <a:t>   Confidential </a:t>
            </a:r>
          </a:p>
        </p:txBody>
      </p:sp>
      <p:pic>
        <p:nvPicPr>
          <p:cNvPr id="10" name="Shape 626" descr="" title=""/>
          <p:cNvPicPr preferRelativeResize="0"/>
          <p:nvPr/>
        </p:nvPicPr>
        <p:blipFill rotWithShape="1">
          <a:blip r:embed="rId3">
            <a:alphaModFix/>
          </a:blip>
          <a:srcRect/>
          <a:stretch/>
        </p:blipFill>
        <p:spPr>
          <a:xfrm>
            <a:off x="516885" y="2139689"/>
            <a:ext cx="3219816" cy="2575167"/>
          </a:xfrm>
          <a:prstGeom prst="rect">
            <a:avLst/>
          </a:prstGeom>
          <a:noFill/>
          <a:ln>
            <a:noFill/>
          </a:ln>
        </p:spPr>
      </p:pic>
      <p:sp>
        <p:nvSpPr>
          <p:cNvPr id="2" name="Rectangle 1" descr="" title=""/>
          <p:cNvSpPr/>
          <p:nvPr/>
        </p:nvSpPr>
        <p:spPr>
          <a:xfrm>
            <a:off x="4762405" y="2326723"/>
            <a:ext cx="3619595" cy="2400657"/>
          </a:xfrm>
          <a:prstGeom prst="rect">
            <a:avLst/>
          </a:prstGeom>
        </p:spPr>
        <p:txBody>
          <a:bodyPr wrap="square">
            <a:spAutoFit/>
          </a:bodyPr>
          <a:lstStyle/>
          <a:p>
            <a:r>
              <a:rPr lang="en-US" sz="1000" dirty="0">
                <a:solidFill>
                  <a:schemeClr val="tx1"/>
                </a:solidFill>
                <a:latin typeface="Courier New" panose="02070309020205020404" pitchFamily="49" charset="0"/>
                <a:ea typeface="Calibri" panose="020F0502020204030204" pitchFamily="34" charset="0"/>
                <a:cs typeface="Courier New" panose="02070309020205020404" pitchFamily="49" charset="0"/>
              </a:rPr>
              <a:t>"The Queen desires to congratulate the President upon the successful completion of this great international work, in which the Queen has taken the deepest interest. The Queen is convinced that the President will join with her in fervently hoping that the electric cable, which now connects Great Britain with the United States, will prove an additional link between the two places whose friendship is founded upon their common interests and reciprocal esteem. The Queen has much pleasure in thus directly communicating with the President, and in renewing to him her best wishes for the prosperity of the United States."</a:t>
            </a:r>
            <a:endParaRPr lang="en-US" sz="1000" dirty="0">
              <a:solidFill>
                <a:schemeClr val="tx1"/>
              </a:solidFill>
              <a:latin typeface="Courier New" panose="02070309020205020404" pitchFamily="49" charset="0"/>
              <a:cs typeface="Courier New" panose="02070309020205020404" pitchFamily="49" charset="0"/>
            </a:endParaRPr>
          </a:p>
        </p:txBody>
      </p:sp>
      <p:sp>
        <p:nvSpPr>
          <p:cNvPr id="11" name="Rectangle 10" descr="" title=""/>
          <p:cNvSpPr/>
          <p:nvPr/>
        </p:nvSpPr>
        <p:spPr>
          <a:xfrm>
            <a:off x="443345" y="1698332"/>
            <a:ext cx="3502152" cy="315096"/>
          </a:xfrm>
          <a:prstGeom prst="rect">
            <a:avLst/>
          </a:prstGeom>
          <a:solidFill>
            <a:srgbClr val="469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Calibri" panose="020F0502020204030204" pitchFamily="34" charset="0"/>
                <a:ea typeface="Calibri" panose="020F0502020204030204" pitchFamily="34" charset="0"/>
                <a:cs typeface="Calibri" panose="020F0502020204030204" pitchFamily="34" charset="0"/>
              </a:rPr>
              <a:t>911 in 2017: 512 Characters</a:t>
            </a:r>
            <a:endParaRPr lang="en-US" sz="1200" dirty="0">
              <a:solidFill>
                <a:schemeClr val="bg1"/>
              </a:solidFill>
              <a:effectLst/>
            </a:endParaRPr>
          </a:p>
        </p:txBody>
      </p:sp>
      <p:sp>
        <p:nvSpPr>
          <p:cNvPr id="12" name="Rectangle 11" descr="" title=""/>
          <p:cNvSpPr/>
          <p:nvPr/>
        </p:nvSpPr>
        <p:spPr>
          <a:xfrm>
            <a:off x="4762405" y="1698332"/>
            <a:ext cx="3505201" cy="315096"/>
          </a:xfrm>
          <a:prstGeom prst="rect">
            <a:avLst/>
          </a:prstGeom>
          <a:solidFill>
            <a:srgbClr val="469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Calibri" panose="020F0502020204030204" pitchFamily="34" charset="0"/>
                <a:ea typeface="Calibri" panose="020F0502020204030204" pitchFamily="34" charset="0"/>
                <a:cs typeface="Calibri" panose="020F0502020204030204" pitchFamily="34" charset="0"/>
              </a:rPr>
              <a:t>First Trans-Atlantic Telegram (1858): 619 Characters</a:t>
            </a:r>
            <a:endParaRPr lang="en-US" sz="1200" dirty="0">
              <a:solidFill>
                <a:schemeClr val="bg1"/>
              </a:solidFill>
            </a:endParaRPr>
          </a:p>
        </p:txBody>
      </p:sp>
    </p:spTree>
    <p:extLst>
      <p:ext uri="{BB962C8B-B14F-4D97-AF65-F5344CB8AC3E}">
        <p14:creationId xmlns:p14="http://schemas.microsoft.com/office/powerpoint/2010/main" val="1544791156"/>
      </p:ext>
    </p:extLst>
  </p:cSld>
  <p:clrMapOvr>
    <a:masterClrMapping/>
  </p:clrMapOvr>
</p:sld>
</file>

<file path=ppt/slides/slide4.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Shape 568" descr="" title=""/>
        <p:cNvGrpSpPr/>
        <p:nvPr/>
      </p:nvGrpSpPr>
      <p:grpSpPr>
        <a:xfrm>
          <a:off x="0" y="0"/>
          <a:ext cx="0" cy="0"/>
          <a:chOff x="0" y="0"/>
          <a:chExt cx="0" cy="0"/>
        </a:xfrm>
      </p:grpSpPr>
      <p:sp>
        <p:nvSpPr>
          <p:cNvPr id="603" name="Shape 603" descr="" title=""/>
          <p:cNvSpPr txBox="1"/>
          <p:nvPr/>
        </p:nvSpPr>
        <p:spPr>
          <a:xfrm>
            <a:off x="306166" y="169373"/>
            <a:ext cx="8500082" cy="83182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Helvetica Neue"/>
              <a:buNone/>
            </a:pPr>
            <a:r>
              <a:rPr lang="en-US" sz="2100" b="1" dirty="0">
                <a:solidFill>
                  <a:schemeClr val="dk1"/>
                </a:solidFill>
                <a:latin typeface="Helvetica Neue"/>
                <a:ea typeface="Helvetica Neue"/>
                <a:cs typeface="Helvetica Neue"/>
                <a:sym typeface="Helvetica Neue"/>
              </a:rPr>
              <a:t>NG911: A Transformative Opportunity</a:t>
            </a:r>
          </a:p>
        </p:txBody>
      </p:sp>
      <p:cxnSp>
        <p:nvCxnSpPr>
          <p:cNvPr id="604" name="Shape 604" descr="" title=""/>
          <p:cNvCxnSpPr/>
          <p:nvPr/>
        </p:nvCxnSpPr>
        <p:spPr>
          <a:xfrm>
            <a:off x="392194" y="636293"/>
            <a:ext cx="1230659" cy="0"/>
          </a:xfrm>
          <a:prstGeom prst="straightConnector1">
            <a:avLst/>
          </a:prstGeom>
          <a:noFill/>
          <a:ln w="9525" cap="flat" cmpd="sng">
            <a:solidFill>
              <a:srgbClr val="A5A5A5"/>
            </a:solidFill>
            <a:prstDash val="solid"/>
            <a:round/>
            <a:headEnd type="none" w="med" len="med"/>
            <a:tailEnd type="none" w="med" len="med"/>
          </a:ln>
        </p:spPr>
      </p:cxnSp>
      <p:sp>
        <p:nvSpPr>
          <p:cNvPr id="610" name="Shape 610" descr="" title=""/>
          <p:cNvSpPr txBox="1"/>
          <p:nvPr/>
        </p:nvSpPr>
        <p:spPr>
          <a:xfrm>
            <a:off x="1207299" y="6424212"/>
            <a:ext cx="2133600" cy="365100"/>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en-US" sz="1000">
                <a:solidFill>
                  <a:srgbClr val="A5A5A5"/>
                </a:solidFill>
                <a:latin typeface="Helvetica Neue"/>
                <a:ea typeface="Helvetica Neue"/>
                <a:cs typeface="Helvetica Neue"/>
                <a:sym typeface="Helvetica Neue"/>
              </a:rPr>
              <a:t>|</a:t>
            </a:r>
            <a:r>
              <a:rPr lang="en-US" sz="1000">
                <a:solidFill>
                  <a:srgbClr val="0C0C0C"/>
                </a:solidFill>
                <a:latin typeface="Helvetica Neue"/>
                <a:ea typeface="Helvetica Neue"/>
                <a:cs typeface="Helvetica Neue"/>
                <a:sym typeface="Helvetica Neue"/>
              </a:rPr>
              <a:t>   Confidential </a:t>
            </a:r>
          </a:p>
        </p:txBody>
      </p:sp>
      <p:sp>
        <p:nvSpPr>
          <p:cNvPr id="3" name="Rectangle 2" descr="" title=""/>
          <p:cNvSpPr/>
          <p:nvPr/>
        </p:nvSpPr>
        <p:spPr>
          <a:xfrm>
            <a:off x="768928" y="1712286"/>
            <a:ext cx="7294418" cy="2893100"/>
          </a:xfrm>
          <a:prstGeom prst="rect">
            <a:avLst/>
          </a:prstGeom>
        </p:spPr>
        <p:txBody>
          <a:bodyPr wrap="square">
            <a:spAutoFit/>
          </a:bodyPr>
          <a:lstStyle/>
          <a:p>
            <a:r>
              <a:rPr lang="en-US" i="1" dirty="0">
                <a:solidFill>
                  <a:srgbClr val="333333"/>
                </a:solidFill>
                <a:latin typeface="georgia" panose="02040502050405020303" pitchFamily="18" charset="0"/>
              </a:rPr>
              <a:t>“The good news is we know what to do. The nation’s 911 call centers need to upgrade to “Next Generation 911,” or NG911.</a:t>
            </a:r>
          </a:p>
          <a:p>
            <a:endParaRPr lang="en-US" i="1" dirty="0">
              <a:solidFill>
                <a:srgbClr val="333333"/>
              </a:solidFill>
              <a:latin typeface="georgia" panose="02040502050405020303" pitchFamily="18" charset="0"/>
            </a:endParaRPr>
          </a:p>
          <a:p>
            <a:r>
              <a:rPr lang="en-US" i="1" dirty="0">
                <a:solidFill>
                  <a:srgbClr val="333333"/>
                </a:solidFill>
                <a:latin typeface="georgia" panose="02040502050405020303" pitchFamily="18" charset="0"/>
              </a:rPr>
              <a:t> </a:t>
            </a:r>
            <a:r>
              <a:rPr lang="en-US" b="1" i="1" dirty="0">
                <a:solidFill>
                  <a:srgbClr val="333333"/>
                </a:solidFill>
                <a:latin typeface="georgia" panose="02040502050405020303" pitchFamily="18" charset="0"/>
              </a:rPr>
              <a:t>NG911 links 911 call centers to the latest Internet Protocol-based networks, uses mapping databases and software to route calls and pinpoint the real-time location of 911 callers, and supports voice, text, data and video communication. </a:t>
            </a:r>
          </a:p>
          <a:p>
            <a:endParaRPr lang="en-US" b="1" i="1" dirty="0">
              <a:solidFill>
                <a:srgbClr val="333333"/>
              </a:solidFill>
              <a:latin typeface="georgia" panose="02040502050405020303" pitchFamily="18" charset="0"/>
            </a:endParaRPr>
          </a:p>
          <a:p>
            <a:r>
              <a:rPr lang="en-US" i="1" dirty="0">
                <a:solidFill>
                  <a:srgbClr val="333333"/>
                </a:solidFill>
                <a:latin typeface="georgia" panose="02040502050405020303" pitchFamily="18" charset="0"/>
              </a:rPr>
              <a:t>The bottom line is that NG911 will make our 911 system more accessible and more reliable, and it will dramatically improve emergency response.”</a:t>
            </a:r>
          </a:p>
          <a:p>
            <a:endParaRPr lang="en-US" dirty="0">
              <a:solidFill>
                <a:srgbClr val="333333"/>
              </a:solidFill>
              <a:latin typeface="georgia" panose="02040502050405020303" pitchFamily="18" charset="0"/>
            </a:endParaRPr>
          </a:p>
          <a:p>
            <a:pPr marL="285750" indent="-285750" algn="r">
              <a:buFontTx/>
              <a:buChar char="-"/>
            </a:pPr>
            <a:r>
              <a:rPr lang="en-US" dirty="0">
                <a:solidFill>
                  <a:srgbClr val="333333"/>
                </a:solidFill>
                <a:latin typeface="georgia" panose="02040502050405020303" pitchFamily="18" charset="0"/>
              </a:rPr>
              <a:t>Former Chairman, Tom Wheeler</a:t>
            </a:r>
          </a:p>
          <a:p>
            <a:pPr lvl="1" algn="r"/>
            <a:r>
              <a:rPr lang="en-US" dirty="0">
                <a:solidFill>
                  <a:srgbClr val="333333"/>
                </a:solidFill>
                <a:latin typeface="georgia" panose="02040502050405020303" pitchFamily="18" charset="0"/>
              </a:rPr>
              <a:t>New York Times </a:t>
            </a:r>
            <a:r>
              <a:rPr lang="en-US" dirty="0" err="1">
                <a:solidFill>
                  <a:srgbClr val="333333"/>
                </a:solidFill>
                <a:latin typeface="georgia" panose="02040502050405020303" pitchFamily="18" charset="0"/>
              </a:rPr>
              <a:t>OpEd</a:t>
            </a:r>
            <a:endParaRPr lang="en-US" dirty="0"/>
          </a:p>
        </p:txBody>
      </p:sp>
    </p:spTree>
    <p:extLst>
      <p:ext uri="{BB962C8B-B14F-4D97-AF65-F5344CB8AC3E}">
        <p14:creationId xmlns:p14="http://schemas.microsoft.com/office/powerpoint/2010/main" val="1063466343"/>
      </p:ext>
    </p:extLst>
  </p:cSld>
  <p:clrMapOvr>
    <a:masterClrMapping/>
  </p:clrMapOvr>
</p:sld>
</file>

<file path=ppt/slides/slide5.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Shape 568" descr="" title=""/>
        <p:cNvGrpSpPr/>
        <p:nvPr/>
      </p:nvGrpSpPr>
      <p:grpSpPr>
        <a:xfrm>
          <a:off x="0" y="0"/>
          <a:ext cx="0" cy="0"/>
          <a:chOff x="0" y="0"/>
          <a:chExt cx="0" cy="0"/>
        </a:xfrm>
      </p:grpSpPr>
      <p:sp>
        <p:nvSpPr>
          <p:cNvPr id="603" name="Shape 603" descr="" title=""/>
          <p:cNvSpPr txBox="1"/>
          <p:nvPr/>
        </p:nvSpPr>
        <p:spPr>
          <a:xfrm>
            <a:off x="306166" y="169373"/>
            <a:ext cx="8500082" cy="83182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Helvetica Neue"/>
              <a:buNone/>
            </a:pPr>
            <a:r>
              <a:rPr lang="en-US" sz="2100" b="1" dirty="0">
                <a:solidFill>
                  <a:schemeClr val="dk1"/>
                </a:solidFill>
                <a:latin typeface="Helvetica Neue"/>
                <a:ea typeface="Helvetica Neue"/>
                <a:cs typeface="Helvetica Neue"/>
                <a:sym typeface="Helvetica Neue"/>
              </a:rPr>
              <a:t>NG911 Promise &amp; Challenges</a:t>
            </a:r>
          </a:p>
        </p:txBody>
      </p:sp>
      <p:cxnSp>
        <p:nvCxnSpPr>
          <p:cNvPr id="604" name="Shape 604" descr="" title=""/>
          <p:cNvCxnSpPr/>
          <p:nvPr/>
        </p:nvCxnSpPr>
        <p:spPr>
          <a:xfrm>
            <a:off x="392194" y="636293"/>
            <a:ext cx="1230659" cy="0"/>
          </a:xfrm>
          <a:prstGeom prst="straightConnector1">
            <a:avLst/>
          </a:prstGeom>
          <a:noFill/>
          <a:ln w="9525" cap="flat" cmpd="sng">
            <a:solidFill>
              <a:srgbClr val="A5A5A5"/>
            </a:solidFill>
            <a:prstDash val="solid"/>
            <a:round/>
            <a:headEnd type="none" w="med" len="med"/>
            <a:tailEnd type="none" w="med" len="med"/>
          </a:ln>
        </p:spPr>
      </p:cxnSp>
      <p:sp>
        <p:nvSpPr>
          <p:cNvPr id="610" name="Shape 610" descr="" title=""/>
          <p:cNvSpPr txBox="1"/>
          <p:nvPr/>
        </p:nvSpPr>
        <p:spPr>
          <a:xfrm>
            <a:off x="1207299" y="6424212"/>
            <a:ext cx="2133600" cy="365100"/>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en-US" sz="1000">
                <a:solidFill>
                  <a:srgbClr val="A5A5A5"/>
                </a:solidFill>
                <a:latin typeface="Helvetica Neue"/>
                <a:ea typeface="Helvetica Neue"/>
                <a:cs typeface="Helvetica Neue"/>
                <a:sym typeface="Helvetica Neue"/>
              </a:rPr>
              <a:t>|</a:t>
            </a:r>
            <a:r>
              <a:rPr lang="en-US" sz="1000">
                <a:solidFill>
                  <a:srgbClr val="0C0C0C"/>
                </a:solidFill>
                <a:latin typeface="Helvetica Neue"/>
                <a:ea typeface="Helvetica Neue"/>
                <a:cs typeface="Helvetica Neue"/>
                <a:sym typeface="Helvetica Neue"/>
              </a:rPr>
              <a:t>   Confidential </a:t>
            </a:r>
          </a:p>
        </p:txBody>
      </p:sp>
      <p:pic>
        <p:nvPicPr>
          <p:cNvPr id="2" name="Picture 1" descr="" title=""/>
          <p:cNvPicPr>
            <a:picLocks noChangeAspect="1"/>
          </p:cNvPicPr>
          <p:nvPr/>
        </p:nvPicPr>
        <p:blipFill rotWithShape="1">
          <a:blip r:embed="rId3"/>
          <a:srcRect l="77708" t="2527" r="3880" b="33566"/>
          <a:stretch/>
        </p:blipFill>
        <p:spPr>
          <a:xfrm>
            <a:off x="1253731" y="1103214"/>
            <a:ext cx="6636539" cy="4778527"/>
          </a:xfrm>
          <a:prstGeom prst="rect">
            <a:avLst/>
          </a:prstGeom>
        </p:spPr>
      </p:pic>
    </p:spTree>
    <p:extLst>
      <p:ext uri="{BB962C8B-B14F-4D97-AF65-F5344CB8AC3E}">
        <p14:creationId xmlns:p14="http://schemas.microsoft.com/office/powerpoint/2010/main" val="2042647776"/>
      </p:ext>
    </p:extLst>
  </p:cSld>
  <p:clrMapOvr>
    <a:masterClrMapping/>
  </p:clrMapOvr>
</p:sld>
</file>

<file path=ppt/slides/slide6.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Shape 568" descr="" title=""/>
        <p:cNvGrpSpPr/>
        <p:nvPr/>
      </p:nvGrpSpPr>
      <p:grpSpPr>
        <a:xfrm>
          <a:off x="0" y="0"/>
          <a:ext cx="0" cy="0"/>
          <a:chOff x="0" y="0"/>
          <a:chExt cx="0" cy="0"/>
        </a:xfrm>
      </p:grpSpPr>
      <p:sp>
        <p:nvSpPr>
          <p:cNvPr id="603" name="Shape 603" descr="" title=""/>
          <p:cNvSpPr txBox="1"/>
          <p:nvPr/>
        </p:nvSpPr>
        <p:spPr>
          <a:xfrm>
            <a:off x="278457" y="174997"/>
            <a:ext cx="8500082" cy="83182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Helvetica Neue"/>
              <a:buNone/>
            </a:pPr>
            <a:r>
              <a:rPr lang="en-US" sz="2100" b="1" dirty="0">
                <a:solidFill>
                  <a:schemeClr val="dk1"/>
                </a:solidFill>
                <a:latin typeface="Helvetica Neue"/>
                <a:ea typeface="Helvetica Neue"/>
                <a:cs typeface="Helvetica Neue"/>
                <a:sym typeface="Helvetica Neue"/>
              </a:rPr>
              <a:t>RapidSOS: Four Years of Development with Public Safety</a:t>
            </a:r>
          </a:p>
          <a:p>
            <a:pPr marL="0" marR="0" lvl="0" indent="0" algn="l" rtl="0">
              <a:spcBef>
                <a:spcPts val="0"/>
              </a:spcBef>
              <a:spcAft>
                <a:spcPts val="0"/>
              </a:spcAft>
              <a:buClr>
                <a:schemeClr val="dk1"/>
              </a:buClr>
              <a:buSzPct val="25000"/>
              <a:buFont typeface="Helvetica Neue"/>
              <a:buNone/>
            </a:pPr>
            <a:r>
              <a:rPr lang="en-US" sz="2100" b="1" dirty="0">
                <a:solidFill>
                  <a:schemeClr val="dk1"/>
                </a:solidFill>
                <a:latin typeface="Helvetica Neue"/>
                <a:ea typeface="Helvetica Neue"/>
                <a:cs typeface="Helvetica Neue"/>
                <a:sym typeface="Helvetica Neue"/>
              </a:rPr>
              <a:t>(the slowest tech start-up in history)</a:t>
            </a:r>
          </a:p>
        </p:txBody>
      </p:sp>
      <p:cxnSp>
        <p:nvCxnSpPr>
          <p:cNvPr id="604" name="Shape 604" descr="" title=""/>
          <p:cNvCxnSpPr/>
          <p:nvPr/>
        </p:nvCxnSpPr>
        <p:spPr>
          <a:xfrm>
            <a:off x="392194" y="993259"/>
            <a:ext cx="1230659" cy="0"/>
          </a:xfrm>
          <a:prstGeom prst="straightConnector1">
            <a:avLst/>
          </a:prstGeom>
          <a:noFill/>
          <a:ln w="9525" cap="flat" cmpd="sng">
            <a:solidFill>
              <a:srgbClr val="A5A5A5"/>
            </a:solidFill>
            <a:prstDash val="solid"/>
            <a:round/>
            <a:headEnd type="none" w="med" len="med"/>
            <a:tailEnd type="none" w="med" len="med"/>
          </a:ln>
        </p:spPr>
      </p:cxnSp>
      <p:sp>
        <p:nvSpPr>
          <p:cNvPr id="610" name="Shape 610" descr="" title=""/>
          <p:cNvSpPr txBox="1"/>
          <p:nvPr/>
        </p:nvSpPr>
        <p:spPr>
          <a:xfrm>
            <a:off x="1207299" y="6424212"/>
            <a:ext cx="2133600" cy="365100"/>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en-US" sz="1000">
                <a:solidFill>
                  <a:srgbClr val="A5A5A5"/>
                </a:solidFill>
                <a:latin typeface="Helvetica Neue"/>
                <a:ea typeface="Helvetica Neue"/>
                <a:cs typeface="Helvetica Neue"/>
                <a:sym typeface="Helvetica Neue"/>
              </a:rPr>
              <a:t>|</a:t>
            </a:r>
            <a:r>
              <a:rPr lang="en-US" sz="1000">
                <a:solidFill>
                  <a:srgbClr val="0C0C0C"/>
                </a:solidFill>
                <a:latin typeface="Helvetica Neue"/>
                <a:ea typeface="Helvetica Neue"/>
                <a:cs typeface="Helvetica Neue"/>
                <a:sym typeface="Helvetica Neue"/>
              </a:rPr>
              <a:t>   Confidential </a:t>
            </a:r>
          </a:p>
        </p:txBody>
      </p:sp>
      <p:grpSp>
        <p:nvGrpSpPr>
          <p:cNvPr id="3" name="Group 2" descr="" title=""/>
          <p:cNvGrpSpPr/>
          <p:nvPr/>
        </p:nvGrpSpPr>
        <p:grpSpPr>
          <a:xfrm>
            <a:off x="347664" y="1180706"/>
            <a:ext cx="4308570" cy="4978559"/>
            <a:chOff x="347664" y="1180706"/>
            <a:chExt cx="4308570" cy="4978559"/>
          </a:xfrm>
        </p:grpSpPr>
        <p:sp>
          <p:nvSpPr>
            <p:cNvPr id="10" name="Rectangle 9" descr="" title=""/>
            <p:cNvSpPr/>
            <p:nvPr/>
          </p:nvSpPr>
          <p:spPr>
            <a:xfrm>
              <a:off x="347664" y="1202217"/>
              <a:ext cx="3157536" cy="4957048"/>
            </a:xfrm>
            <a:prstGeom prst="rect">
              <a:avLst/>
            </a:prstGeom>
            <a:solidFill>
              <a:schemeClr val="accent1">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1" descr="" title=""/>
            <p:cNvSpPr/>
            <p:nvPr/>
          </p:nvSpPr>
          <p:spPr>
            <a:xfrm rot="5400000">
              <a:off x="1602193" y="3083713"/>
              <a:ext cx="4957047" cy="1151034"/>
            </a:xfrm>
            <a:prstGeom prst="triangle">
              <a:avLst/>
            </a:prstGeom>
            <a:solidFill>
              <a:schemeClr val="accent1">
                <a:lumMod val="20000"/>
                <a:lumOff val="80000"/>
                <a:alpha val="60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4824" tIns="44824" rIns="44824" bIns="44824" numCol="1" spcCol="38100" rtlCol="0" anchor="ctr">
              <a:spAutoFit/>
            </a:bodyPr>
            <a:lstStyle/>
            <a:p>
              <a:pPr algn="ctr" defTabSz="515498" hangingPunct="0"/>
              <a:endParaRPr lang="en-US" sz="3177">
                <a:solidFill>
                  <a:srgbClr val="000000"/>
                </a:solidFill>
                <a:latin typeface="Helvetica Light"/>
                <a:ea typeface="Helvetica Light"/>
                <a:cs typeface="Helvetica Light"/>
                <a:sym typeface="Helvetica Light"/>
              </a:endParaRPr>
            </a:p>
          </p:txBody>
        </p:sp>
        <p:sp>
          <p:nvSpPr>
            <p:cNvPr id="24" name="TextBox 23" descr="" title=""/>
            <p:cNvSpPr txBox="1"/>
            <p:nvPr/>
          </p:nvSpPr>
          <p:spPr>
            <a:xfrm>
              <a:off x="3447721" y="3327986"/>
              <a:ext cx="1143000" cy="662489"/>
            </a:xfrm>
            <a:prstGeom prst="rect">
              <a:avLst/>
            </a:prstGeom>
            <a:noFill/>
          </p:spPr>
          <p:txBody>
            <a:bodyPr wrap="square" rtlCol="0">
              <a:spAutoFit/>
            </a:bodyPr>
            <a:lstStyle/>
            <a:p>
              <a:pPr algn="l"/>
              <a:r>
                <a:rPr lang="en-US" sz="1235" b="1" dirty="0">
                  <a:latin typeface="Calibri" charset="0"/>
                  <a:ea typeface="Calibri" charset="0"/>
                  <a:cs typeface="Calibri" charset="0"/>
                </a:rPr>
                <a:t>Four years of iteration and learning</a:t>
              </a:r>
            </a:p>
          </p:txBody>
        </p:sp>
        <p:sp>
          <p:nvSpPr>
            <p:cNvPr id="25" name="Shape 682" descr="" title=""/>
            <p:cNvSpPr txBox="1"/>
            <p:nvPr/>
          </p:nvSpPr>
          <p:spPr>
            <a:xfrm>
              <a:off x="458471" y="1299200"/>
              <a:ext cx="2225124" cy="292301"/>
            </a:xfrm>
            <a:prstGeom prst="rect">
              <a:avLst/>
            </a:prstGeom>
            <a:noFill/>
            <a:ln>
              <a:noFill/>
            </a:ln>
          </p:spPr>
          <p:txBody>
            <a:bodyPr lIns="101850" tIns="50925" rIns="101850" bIns="50925" anchor="t" anchorCtr="0">
              <a:noAutofit/>
            </a:bodyPr>
            <a:lstStyle/>
            <a:p>
              <a:pPr marL="0" marR="0" lvl="0" indent="0" rtl="0">
                <a:spcBef>
                  <a:spcPts val="0"/>
                </a:spcBef>
                <a:buSzPct val="25000"/>
                <a:buNone/>
              </a:pPr>
              <a:r>
                <a:rPr lang="en-US" sz="1100" dirty="0">
                  <a:latin typeface="Helvetica Neue"/>
                  <a:ea typeface="Helvetica Neue"/>
                  <a:cs typeface="Helvetica Neue"/>
                  <a:sym typeface="Helvetica Neue"/>
                </a:rPr>
                <a:t>2,000+ public safety officials</a:t>
              </a:r>
              <a:endParaRPr lang="en-US" sz="1100" dirty="0">
                <a:solidFill>
                  <a:srgbClr val="000000"/>
                </a:solidFill>
                <a:latin typeface="Helvetica Neue"/>
                <a:ea typeface="Helvetica Neue"/>
                <a:cs typeface="Helvetica Neue"/>
                <a:sym typeface="Helvetica Neue"/>
              </a:endParaRPr>
            </a:p>
          </p:txBody>
        </p:sp>
        <p:sp>
          <p:nvSpPr>
            <p:cNvPr id="26" name="Shape 682" descr="" title=""/>
            <p:cNvSpPr txBox="1"/>
            <p:nvPr/>
          </p:nvSpPr>
          <p:spPr>
            <a:xfrm>
              <a:off x="458471" y="2154308"/>
              <a:ext cx="1715400" cy="252631"/>
            </a:xfrm>
            <a:prstGeom prst="rect">
              <a:avLst/>
            </a:prstGeom>
            <a:noFill/>
            <a:ln>
              <a:noFill/>
            </a:ln>
          </p:spPr>
          <p:txBody>
            <a:bodyPr lIns="101850" tIns="50925" rIns="101850" bIns="50925" anchor="t" anchorCtr="0">
              <a:noAutofit/>
            </a:bodyPr>
            <a:lstStyle/>
            <a:p>
              <a:pPr marL="0" marR="0" lvl="0" indent="0" rtl="0">
                <a:spcBef>
                  <a:spcPts val="0"/>
                </a:spcBef>
                <a:buSzPct val="25000"/>
                <a:buNone/>
              </a:pPr>
              <a:r>
                <a:rPr lang="en-US" sz="1100" dirty="0">
                  <a:latin typeface="Helvetica Neue"/>
                  <a:ea typeface="Helvetica Neue"/>
                  <a:cs typeface="Helvetica Neue"/>
                  <a:sym typeface="Helvetica Neue"/>
                </a:rPr>
                <a:t>Hundreds of agencies</a:t>
              </a:r>
              <a:endParaRPr lang="en-US" sz="1100" dirty="0">
                <a:solidFill>
                  <a:srgbClr val="000000"/>
                </a:solidFill>
                <a:latin typeface="Helvetica Neue"/>
                <a:ea typeface="Helvetica Neue"/>
                <a:cs typeface="Helvetica Neue"/>
                <a:sym typeface="Helvetica Neue"/>
              </a:endParaRPr>
            </a:p>
          </p:txBody>
        </p:sp>
        <p:sp>
          <p:nvSpPr>
            <p:cNvPr id="28" name="Shape 682" descr="" title=""/>
            <p:cNvSpPr txBox="1"/>
            <p:nvPr/>
          </p:nvSpPr>
          <p:spPr>
            <a:xfrm>
              <a:off x="458471" y="2549325"/>
              <a:ext cx="2425139" cy="405124"/>
            </a:xfrm>
            <a:prstGeom prst="rect">
              <a:avLst/>
            </a:prstGeom>
            <a:noFill/>
            <a:ln>
              <a:noFill/>
            </a:ln>
          </p:spPr>
          <p:txBody>
            <a:bodyPr lIns="101850" tIns="50925" rIns="101850" bIns="50925" anchor="t" anchorCtr="0">
              <a:noAutofit/>
            </a:bodyPr>
            <a:lstStyle/>
            <a:p>
              <a:pPr marL="0" marR="0" lvl="0" indent="0" rtl="0">
                <a:spcBef>
                  <a:spcPts val="0"/>
                </a:spcBef>
                <a:buSzPct val="25000"/>
                <a:buNone/>
              </a:pPr>
              <a:r>
                <a:rPr lang="en-US" sz="1100" dirty="0">
                  <a:latin typeface="Helvetica Neue"/>
                  <a:ea typeface="Helvetica Neue"/>
                  <a:cs typeface="Helvetica Neue"/>
                  <a:sym typeface="Helvetica Neue"/>
                </a:rPr>
                <a:t>Collaboration with nearly every major vendor</a:t>
              </a:r>
              <a:endParaRPr lang="en-US" sz="1100" dirty="0">
                <a:solidFill>
                  <a:srgbClr val="000000"/>
                </a:solidFill>
                <a:latin typeface="Helvetica Neue"/>
                <a:ea typeface="Helvetica Neue"/>
                <a:cs typeface="Helvetica Neue"/>
                <a:sym typeface="Helvetica Neue"/>
              </a:endParaRPr>
            </a:p>
          </p:txBody>
        </p:sp>
        <p:sp>
          <p:nvSpPr>
            <p:cNvPr id="33" name="Shape 682" descr="" title=""/>
            <p:cNvSpPr txBox="1"/>
            <p:nvPr/>
          </p:nvSpPr>
          <p:spPr>
            <a:xfrm>
              <a:off x="458471" y="5725186"/>
              <a:ext cx="2550704" cy="280759"/>
            </a:xfrm>
            <a:prstGeom prst="rect">
              <a:avLst/>
            </a:prstGeom>
            <a:noFill/>
            <a:ln>
              <a:noFill/>
            </a:ln>
          </p:spPr>
          <p:txBody>
            <a:bodyPr lIns="101850" tIns="50925" rIns="101850" bIns="50925" anchor="t" anchorCtr="0">
              <a:noAutofit/>
            </a:bodyPr>
            <a:lstStyle/>
            <a:p>
              <a:pPr marL="0" marR="0" lvl="0" indent="0" rtl="0">
                <a:spcBef>
                  <a:spcPts val="0"/>
                </a:spcBef>
                <a:buSzPct val="25000"/>
                <a:buNone/>
              </a:pPr>
              <a:r>
                <a:rPr lang="en-US" sz="1100" dirty="0">
                  <a:latin typeface="Helvetica Neue"/>
                  <a:ea typeface="Helvetica Neue"/>
                  <a:cs typeface="Helvetica Neue"/>
                  <a:sym typeface="Helvetica Neue"/>
                </a:rPr>
                <a:t>Top technology investors </a:t>
              </a:r>
              <a:endParaRPr lang="en-US" sz="1100" dirty="0">
                <a:solidFill>
                  <a:srgbClr val="000000"/>
                </a:solidFill>
                <a:latin typeface="Helvetica Neue"/>
                <a:ea typeface="Helvetica Neue"/>
                <a:cs typeface="Helvetica Neue"/>
                <a:sym typeface="Helvetica Neue"/>
              </a:endParaRPr>
            </a:p>
          </p:txBody>
        </p:sp>
        <p:sp>
          <p:nvSpPr>
            <p:cNvPr id="34" name="Shape 682" descr="" title=""/>
            <p:cNvSpPr txBox="1"/>
            <p:nvPr/>
          </p:nvSpPr>
          <p:spPr>
            <a:xfrm>
              <a:off x="458471" y="4873673"/>
              <a:ext cx="2959414" cy="285845"/>
            </a:xfrm>
            <a:prstGeom prst="rect">
              <a:avLst/>
            </a:prstGeom>
            <a:noFill/>
            <a:ln>
              <a:noFill/>
            </a:ln>
          </p:spPr>
          <p:txBody>
            <a:bodyPr lIns="101850" tIns="50925" rIns="101850" bIns="50925" anchor="t" anchorCtr="0">
              <a:noAutofit/>
            </a:bodyPr>
            <a:lstStyle/>
            <a:p>
              <a:pPr marL="0" marR="0" lvl="0" indent="0" rtl="0">
                <a:spcBef>
                  <a:spcPts val="0"/>
                </a:spcBef>
                <a:buSzPct val="25000"/>
                <a:buNone/>
              </a:pPr>
              <a:r>
                <a:rPr lang="en-US" sz="1100" dirty="0">
                  <a:latin typeface="Helvetica Neue"/>
                  <a:ea typeface="Helvetica Neue"/>
                  <a:cs typeface="Helvetica Neue"/>
                  <a:sym typeface="Helvetica Neue"/>
                </a:rPr>
                <a:t>Top researchers on emergency response</a:t>
              </a:r>
              <a:endParaRPr lang="en-US" sz="1100" dirty="0">
                <a:solidFill>
                  <a:srgbClr val="000000"/>
                </a:solidFill>
                <a:latin typeface="Helvetica Neue"/>
                <a:ea typeface="Helvetica Neue"/>
                <a:cs typeface="Helvetica Neue"/>
                <a:sym typeface="Helvetica Neue"/>
              </a:endParaRPr>
            </a:p>
          </p:txBody>
        </p:sp>
        <p:sp>
          <p:nvSpPr>
            <p:cNvPr id="35" name="Shape 682" descr="" title=""/>
            <p:cNvSpPr txBox="1"/>
            <p:nvPr/>
          </p:nvSpPr>
          <p:spPr>
            <a:xfrm>
              <a:off x="458471" y="3644345"/>
              <a:ext cx="2502214" cy="264152"/>
            </a:xfrm>
            <a:prstGeom prst="rect">
              <a:avLst/>
            </a:prstGeom>
            <a:noFill/>
            <a:ln>
              <a:noFill/>
            </a:ln>
          </p:spPr>
          <p:txBody>
            <a:bodyPr lIns="101850" tIns="50925" rIns="101850" bIns="50925" anchor="t" anchorCtr="0">
              <a:noAutofit/>
            </a:bodyPr>
            <a:lstStyle/>
            <a:p>
              <a:pPr marL="0" marR="0" lvl="0" indent="0" rtl="0">
                <a:spcBef>
                  <a:spcPts val="0"/>
                </a:spcBef>
                <a:buSzPct val="25000"/>
                <a:buNone/>
              </a:pPr>
              <a:r>
                <a:rPr lang="en-US" sz="1100" dirty="0">
                  <a:latin typeface="Helvetica Neue"/>
                  <a:ea typeface="Helvetica Neue"/>
                  <a:cs typeface="Helvetica Neue"/>
                  <a:sym typeface="Helvetica Neue"/>
                </a:rPr>
                <a:t>Demonstration mobile app</a:t>
              </a:r>
              <a:endParaRPr lang="en-US" sz="1100" dirty="0">
                <a:solidFill>
                  <a:srgbClr val="000000"/>
                </a:solidFill>
                <a:latin typeface="Helvetica Neue"/>
                <a:ea typeface="Helvetica Neue"/>
                <a:cs typeface="Helvetica Neue"/>
                <a:sym typeface="Helvetica Neue"/>
              </a:endParaRPr>
            </a:p>
          </p:txBody>
        </p:sp>
        <p:sp>
          <p:nvSpPr>
            <p:cNvPr id="36" name="Shape 682" descr="" title=""/>
            <p:cNvSpPr txBox="1"/>
            <p:nvPr/>
          </p:nvSpPr>
          <p:spPr>
            <a:xfrm>
              <a:off x="458471" y="5301904"/>
              <a:ext cx="2959414" cy="280898"/>
            </a:xfrm>
            <a:prstGeom prst="rect">
              <a:avLst/>
            </a:prstGeom>
            <a:noFill/>
            <a:ln>
              <a:noFill/>
            </a:ln>
          </p:spPr>
          <p:txBody>
            <a:bodyPr lIns="101850" tIns="50925" rIns="101850" bIns="50925" anchor="t" anchorCtr="0">
              <a:noAutofit/>
            </a:bodyPr>
            <a:lstStyle/>
            <a:p>
              <a:pPr marL="0" marR="0" lvl="0" indent="0" rtl="0">
                <a:spcBef>
                  <a:spcPts val="0"/>
                </a:spcBef>
                <a:buSzPct val="25000"/>
                <a:buNone/>
              </a:pPr>
              <a:r>
                <a:rPr lang="en-US" sz="1100" dirty="0">
                  <a:latin typeface="Helvetica Neue"/>
                  <a:ea typeface="Helvetica Neue"/>
                  <a:cs typeface="Helvetica Neue"/>
                  <a:sym typeface="Helvetica Neue"/>
                </a:rPr>
                <a:t>Hundreds of thousands of live &amp; test calls</a:t>
              </a:r>
              <a:endParaRPr lang="en-US" sz="1100" dirty="0">
                <a:solidFill>
                  <a:srgbClr val="000000"/>
                </a:solidFill>
                <a:latin typeface="Helvetica Neue"/>
                <a:ea typeface="Helvetica Neue"/>
                <a:cs typeface="Helvetica Neue"/>
                <a:sym typeface="Helvetica Neue"/>
              </a:endParaRPr>
            </a:p>
          </p:txBody>
        </p:sp>
        <p:sp>
          <p:nvSpPr>
            <p:cNvPr id="37" name="Shape 682" descr="" title=""/>
            <p:cNvSpPr txBox="1"/>
            <p:nvPr/>
          </p:nvSpPr>
          <p:spPr>
            <a:xfrm>
              <a:off x="458471" y="4050883"/>
              <a:ext cx="2550705" cy="281426"/>
            </a:xfrm>
            <a:prstGeom prst="rect">
              <a:avLst/>
            </a:prstGeom>
            <a:noFill/>
            <a:ln>
              <a:noFill/>
            </a:ln>
          </p:spPr>
          <p:txBody>
            <a:bodyPr lIns="101850" tIns="50925" rIns="101850" bIns="50925" anchor="t" anchorCtr="0">
              <a:noAutofit/>
            </a:bodyPr>
            <a:lstStyle/>
            <a:p>
              <a:pPr marL="0" marR="0" lvl="0" indent="0" rtl="0">
                <a:spcBef>
                  <a:spcPts val="0"/>
                </a:spcBef>
                <a:buSzPct val="25000"/>
                <a:buNone/>
              </a:pPr>
              <a:r>
                <a:rPr lang="en-US" sz="1100" dirty="0">
                  <a:solidFill>
                    <a:srgbClr val="000000"/>
                  </a:solidFill>
                  <a:latin typeface="Helvetica Neue"/>
                  <a:ea typeface="Helvetica Neue"/>
                  <a:cs typeface="Helvetica Neue"/>
                  <a:sym typeface="Helvetica Neue"/>
                </a:rPr>
                <a:t>Top technology companies</a:t>
              </a:r>
            </a:p>
          </p:txBody>
        </p:sp>
        <p:sp>
          <p:nvSpPr>
            <p:cNvPr id="38" name="Shape 682" descr="" title=""/>
            <p:cNvSpPr txBox="1"/>
            <p:nvPr/>
          </p:nvSpPr>
          <p:spPr>
            <a:xfrm>
              <a:off x="458471" y="4474695"/>
              <a:ext cx="2418531" cy="256592"/>
            </a:xfrm>
            <a:prstGeom prst="rect">
              <a:avLst/>
            </a:prstGeom>
            <a:noFill/>
            <a:ln>
              <a:noFill/>
            </a:ln>
          </p:spPr>
          <p:txBody>
            <a:bodyPr lIns="101850" tIns="50925" rIns="101850" bIns="50925" anchor="t" anchorCtr="0">
              <a:noAutofit/>
            </a:bodyPr>
            <a:lstStyle/>
            <a:p>
              <a:pPr marL="0" marR="0" lvl="0" indent="0" rtl="0">
                <a:spcBef>
                  <a:spcPts val="0"/>
                </a:spcBef>
                <a:buSzPct val="25000"/>
                <a:buNone/>
              </a:pPr>
              <a:r>
                <a:rPr lang="en-US" sz="1100" dirty="0">
                  <a:solidFill>
                    <a:srgbClr val="000000"/>
                  </a:solidFill>
                  <a:latin typeface="Helvetica Neue"/>
                  <a:ea typeface="Helvetica Neue"/>
                  <a:cs typeface="Helvetica Neue"/>
                  <a:sym typeface="Helvetica Neue"/>
                </a:rPr>
                <a:t>Three dozen leading non-profits</a:t>
              </a:r>
            </a:p>
          </p:txBody>
        </p:sp>
        <p:sp>
          <p:nvSpPr>
            <p:cNvPr id="40" name="Shape 682" descr="" title=""/>
            <p:cNvSpPr txBox="1"/>
            <p:nvPr/>
          </p:nvSpPr>
          <p:spPr>
            <a:xfrm>
              <a:off x="458471" y="3096835"/>
              <a:ext cx="2425139" cy="405124"/>
            </a:xfrm>
            <a:prstGeom prst="rect">
              <a:avLst/>
            </a:prstGeom>
            <a:noFill/>
            <a:ln>
              <a:noFill/>
            </a:ln>
          </p:spPr>
          <p:txBody>
            <a:bodyPr lIns="101850" tIns="50925" rIns="101850" bIns="50925" anchor="t" anchorCtr="0">
              <a:noAutofit/>
            </a:bodyPr>
            <a:lstStyle/>
            <a:p>
              <a:pPr marL="0" marR="0" lvl="0" indent="0" rtl="0">
                <a:spcBef>
                  <a:spcPts val="0"/>
                </a:spcBef>
                <a:buSzPct val="25000"/>
                <a:buNone/>
              </a:pPr>
              <a:r>
                <a:rPr lang="en-US" sz="1100" dirty="0">
                  <a:latin typeface="Helvetica Neue"/>
                  <a:ea typeface="Helvetica Neue"/>
                  <a:cs typeface="Helvetica Neue"/>
                  <a:sym typeface="Helvetica Neue"/>
                </a:rPr>
                <a:t>Collaboration with major industry associations</a:t>
              </a:r>
              <a:endParaRPr lang="en-US" sz="1100" dirty="0">
                <a:solidFill>
                  <a:srgbClr val="000000"/>
                </a:solidFill>
                <a:latin typeface="Helvetica Neue"/>
                <a:ea typeface="Helvetica Neue"/>
                <a:cs typeface="Helvetica Neue"/>
                <a:sym typeface="Helvetica Neue"/>
              </a:endParaRPr>
            </a:p>
          </p:txBody>
        </p:sp>
        <p:sp>
          <p:nvSpPr>
            <p:cNvPr id="41" name="Shape 682" descr="" title=""/>
            <p:cNvSpPr txBox="1"/>
            <p:nvPr/>
          </p:nvSpPr>
          <p:spPr>
            <a:xfrm>
              <a:off x="458471" y="1733887"/>
              <a:ext cx="2702550" cy="278035"/>
            </a:xfrm>
            <a:prstGeom prst="rect">
              <a:avLst/>
            </a:prstGeom>
            <a:noFill/>
            <a:ln>
              <a:noFill/>
            </a:ln>
          </p:spPr>
          <p:txBody>
            <a:bodyPr lIns="101850" tIns="50925" rIns="101850" bIns="50925" anchor="t" anchorCtr="0">
              <a:noAutofit/>
            </a:bodyPr>
            <a:lstStyle/>
            <a:p>
              <a:pPr marL="0" marR="0" lvl="0" indent="0" rtl="0">
                <a:spcBef>
                  <a:spcPts val="0"/>
                </a:spcBef>
                <a:buSzPct val="25000"/>
                <a:buNone/>
              </a:pPr>
              <a:r>
                <a:rPr lang="en-US" sz="1100" dirty="0">
                  <a:latin typeface="Helvetica Neue"/>
                  <a:ea typeface="Helvetica Neue"/>
                  <a:cs typeface="Helvetica Neue"/>
                  <a:sym typeface="Helvetica Neue"/>
                </a:rPr>
                <a:t>Top public safety thought leaders</a:t>
              </a:r>
              <a:endParaRPr lang="en-US" sz="1100" dirty="0">
                <a:solidFill>
                  <a:srgbClr val="000000"/>
                </a:solidFill>
                <a:latin typeface="Helvetica Neue"/>
                <a:ea typeface="Helvetica Neue"/>
                <a:cs typeface="Helvetica Neue"/>
                <a:sym typeface="Helvetica Neue"/>
              </a:endParaRPr>
            </a:p>
          </p:txBody>
        </p:sp>
      </p:grpSp>
      <p:grpSp>
        <p:nvGrpSpPr>
          <p:cNvPr id="2" name="Group 1" descr="" title=""/>
          <p:cNvGrpSpPr/>
          <p:nvPr/>
        </p:nvGrpSpPr>
        <p:grpSpPr>
          <a:xfrm>
            <a:off x="4304172" y="1756761"/>
            <a:ext cx="4602169" cy="421753"/>
            <a:chOff x="4410213" y="1585796"/>
            <a:chExt cx="4602169" cy="421753"/>
          </a:xfrm>
        </p:grpSpPr>
        <p:sp>
          <p:nvSpPr>
            <p:cNvPr id="42" name="Shape 559" descr="" title=""/>
            <p:cNvSpPr txBox="1"/>
            <p:nvPr/>
          </p:nvSpPr>
          <p:spPr>
            <a:xfrm>
              <a:off x="6001324" y="1585796"/>
              <a:ext cx="3011058" cy="421753"/>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Helvetica Neue"/>
                <a:buNone/>
              </a:pPr>
              <a:r>
                <a:rPr lang="en-US" sz="2100" b="1" dirty="0">
                  <a:solidFill>
                    <a:schemeClr val="dk1"/>
                  </a:solidFill>
                  <a:latin typeface="Helvetica Neue"/>
                  <a:ea typeface="Helvetica Neue"/>
                  <a:cs typeface="Helvetica Neue"/>
                  <a:sym typeface="Helvetica Neue"/>
                </a:rPr>
                <a:t>NG911 Clearinghouse</a:t>
              </a:r>
            </a:p>
          </p:txBody>
        </p:sp>
        <p:pic>
          <p:nvPicPr>
            <p:cNvPr id="43" name="Shape 561" descr="" title=""/>
            <p:cNvPicPr preferRelativeResize="0"/>
            <p:nvPr/>
          </p:nvPicPr>
          <p:blipFill rotWithShape="1">
            <a:blip r:embed="rId3">
              <a:alphaModFix/>
            </a:blip>
            <a:srcRect/>
            <a:stretch/>
          </p:blipFill>
          <p:spPr>
            <a:xfrm>
              <a:off x="4410213" y="1656177"/>
              <a:ext cx="1678963" cy="280994"/>
            </a:xfrm>
            <a:prstGeom prst="rect">
              <a:avLst/>
            </a:prstGeom>
            <a:noFill/>
            <a:ln>
              <a:noFill/>
            </a:ln>
          </p:spPr>
        </p:pic>
      </p:grpSp>
      <p:sp>
        <p:nvSpPr>
          <p:cNvPr id="44" name="Shape 578" descr="" title=""/>
          <p:cNvSpPr txBox="1"/>
          <p:nvPr/>
        </p:nvSpPr>
        <p:spPr>
          <a:xfrm>
            <a:off x="4756938" y="2487099"/>
            <a:ext cx="3964497" cy="1169551"/>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US" sz="1200" dirty="0">
                <a:solidFill>
                  <a:schemeClr val="dk1"/>
                </a:solidFill>
                <a:latin typeface="Helvetica Neue"/>
                <a:ea typeface="Helvetica Neue"/>
                <a:cs typeface="Helvetica Neue"/>
                <a:sym typeface="Helvetica Neue"/>
              </a:rPr>
              <a:t>Summary: Standards-based NG911 data clearinghouse – deployable in days</a:t>
            </a:r>
          </a:p>
          <a:p>
            <a:pPr marR="0" lvl="0" algn="l" rtl="0">
              <a:spcBef>
                <a:spcPts val="0"/>
              </a:spcBef>
              <a:buClr>
                <a:schemeClr val="dk1"/>
              </a:buClr>
              <a:buSzPct val="100000"/>
            </a:pPr>
            <a:endParaRPr lang="en-US" sz="1200" dirty="0">
              <a:solidFill>
                <a:schemeClr val="dk1"/>
              </a:solidFill>
              <a:latin typeface="Helvetica Neue"/>
              <a:ea typeface="Helvetica Neue"/>
              <a:cs typeface="Helvetica Neue"/>
              <a:sym typeface="Helvetica Neue"/>
            </a:endParaRPr>
          </a:p>
          <a:p>
            <a:pPr marL="171450" marR="0" lvl="0" indent="-171450" algn="l" rtl="0">
              <a:spcBef>
                <a:spcPts val="0"/>
              </a:spcBef>
              <a:buClr>
                <a:schemeClr val="dk1"/>
              </a:buClr>
              <a:buSzPct val="100000"/>
              <a:buFont typeface="Arial"/>
              <a:buChar char="•"/>
            </a:pPr>
            <a:r>
              <a:rPr lang="en-US" sz="1200" dirty="0">
                <a:solidFill>
                  <a:schemeClr val="dk1"/>
                </a:solidFill>
                <a:latin typeface="Helvetica Neue"/>
                <a:ea typeface="Helvetica Neue"/>
                <a:cs typeface="Helvetica Neue"/>
                <a:sym typeface="Helvetica Neue"/>
              </a:rPr>
              <a:t>Easy integration: NG911 additional data interface CPE/CAD/map/network</a:t>
            </a:r>
          </a:p>
          <a:p>
            <a:pPr marR="0" lvl="0" algn="l" rtl="0">
              <a:spcBef>
                <a:spcPts val="0"/>
              </a:spcBef>
              <a:buClr>
                <a:schemeClr val="dk1"/>
              </a:buClr>
              <a:buSzPct val="100000"/>
            </a:pPr>
            <a:endParaRPr lang="en-US" sz="1200" dirty="0">
              <a:solidFill>
                <a:schemeClr val="dk1"/>
              </a:solidFill>
              <a:latin typeface="Helvetica Neue"/>
              <a:ea typeface="Helvetica Neue"/>
              <a:cs typeface="Helvetica Neue"/>
              <a:sym typeface="Helvetica Neue"/>
            </a:endParaRPr>
          </a:p>
          <a:p>
            <a:pPr marL="171450" marR="0" lvl="0" indent="-171450" algn="l" rtl="0">
              <a:spcBef>
                <a:spcPts val="0"/>
              </a:spcBef>
              <a:buClr>
                <a:schemeClr val="dk1"/>
              </a:buClr>
              <a:buSzPct val="100000"/>
              <a:buFont typeface="Arial"/>
              <a:buChar char="•"/>
            </a:pPr>
            <a:r>
              <a:rPr lang="en-US" sz="1200" dirty="0">
                <a:solidFill>
                  <a:schemeClr val="dk1"/>
                </a:solidFill>
                <a:latin typeface="Helvetica Neue"/>
                <a:ea typeface="Helvetica Neue"/>
                <a:cs typeface="Helvetica Neue"/>
                <a:sym typeface="Helvetica Neue"/>
              </a:rPr>
              <a:t>Cost: RapidSOS does not charge</a:t>
            </a:r>
          </a:p>
          <a:p>
            <a:pPr marR="0" lvl="0" algn="l" rtl="0">
              <a:spcBef>
                <a:spcPts val="0"/>
              </a:spcBef>
              <a:buClr>
                <a:schemeClr val="dk1"/>
              </a:buClr>
              <a:buSzPct val="100000"/>
            </a:pPr>
            <a:endParaRPr lang="en-US" sz="1200" dirty="0">
              <a:solidFill>
                <a:schemeClr val="dk1"/>
              </a:solidFill>
              <a:latin typeface="Helvetica Neue"/>
              <a:ea typeface="Helvetica Neue"/>
              <a:cs typeface="Helvetica Neue"/>
              <a:sym typeface="Helvetica Neue"/>
            </a:endParaRPr>
          </a:p>
          <a:p>
            <a:pPr marL="171450" marR="0" lvl="0" indent="-171450" algn="l" rtl="0">
              <a:spcBef>
                <a:spcPts val="0"/>
              </a:spcBef>
              <a:buClr>
                <a:schemeClr val="dk1"/>
              </a:buClr>
              <a:buSzPct val="100000"/>
              <a:buFont typeface="Arial"/>
              <a:buChar char="•"/>
            </a:pPr>
            <a:r>
              <a:rPr lang="en-US" sz="1200" dirty="0">
                <a:solidFill>
                  <a:schemeClr val="dk1"/>
                </a:solidFill>
                <a:latin typeface="Helvetica Neue"/>
                <a:ea typeface="Helvetica Neue"/>
                <a:cs typeface="Helvetica Neue"/>
                <a:sym typeface="Helvetica Neue"/>
              </a:rPr>
              <a:t>Location: Device-based hybrid location from smart phones (85% of calls less than 50M)</a:t>
            </a:r>
          </a:p>
          <a:p>
            <a:pPr marR="0" lvl="0" algn="l" rtl="0">
              <a:spcBef>
                <a:spcPts val="0"/>
              </a:spcBef>
              <a:buClr>
                <a:schemeClr val="dk1"/>
              </a:buClr>
              <a:buSzPct val="100000"/>
            </a:pPr>
            <a:endParaRPr lang="en-US" sz="1200" dirty="0">
              <a:solidFill>
                <a:schemeClr val="dk1"/>
              </a:solidFill>
              <a:latin typeface="Helvetica Neue"/>
              <a:ea typeface="Helvetica Neue"/>
              <a:cs typeface="Helvetica Neue"/>
              <a:sym typeface="Helvetica Neue"/>
            </a:endParaRPr>
          </a:p>
          <a:p>
            <a:pPr marL="171450" marR="0" lvl="0" indent="-171450" algn="l" rtl="0">
              <a:spcBef>
                <a:spcPts val="0"/>
              </a:spcBef>
              <a:buClr>
                <a:schemeClr val="dk1"/>
              </a:buClr>
              <a:buSzPct val="100000"/>
              <a:buFont typeface="Arial"/>
              <a:buChar char="•"/>
            </a:pPr>
            <a:r>
              <a:rPr lang="en-US" sz="1200" dirty="0">
                <a:solidFill>
                  <a:schemeClr val="dk1"/>
                </a:solidFill>
                <a:latin typeface="Helvetica Neue"/>
                <a:ea typeface="Helvetica Neue"/>
                <a:cs typeface="Helvetica Neue"/>
                <a:sym typeface="Helvetica Neue"/>
              </a:rPr>
              <a:t>Additional data: PSAP/responding agency can select modules (medical, demographic, multimedia)</a:t>
            </a:r>
          </a:p>
          <a:p>
            <a:pPr marL="171450" marR="0" lvl="0" indent="-171450" algn="l" rtl="0">
              <a:spcBef>
                <a:spcPts val="0"/>
              </a:spcBef>
              <a:buClr>
                <a:schemeClr val="dk1"/>
              </a:buClr>
              <a:buSzPct val="100000"/>
              <a:buFont typeface="Arial"/>
              <a:buChar char="•"/>
            </a:pPr>
            <a:endParaRPr lang="en-US" sz="1200" dirty="0">
              <a:solidFill>
                <a:schemeClr val="dk1"/>
              </a:solidFill>
              <a:latin typeface="Helvetica Neue"/>
              <a:ea typeface="Helvetica Neue"/>
              <a:cs typeface="Helvetica Neue"/>
              <a:sym typeface="Helvetica Neue"/>
            </a:endParaRPr>
          </a:p>
          <a:p>
            <a:pPr marL="171450" marR="0" lvl="0" indent="-171450" algn="l" rtl="0">
              <a:spcBef>
                <a:spcPts val="0"/>
              </a:spcBef>
              <a:buClr>
                <a:schemeClr val="dk1"/>
              </a:buClr>
              <a:buSzPct val="100000"/>
              <a:buFont typeface="Arial"/>
              <a:buChar char="•"/>
            </a:pPr>
            <a:r>
              <a:rPr lang="en-US" sz="1200" dirty="0">
                <a:solidFill>
                  <a:schemeClr val="dk1"/>
                </a:solidFill>
                <a:latin typeface="Helvetica Neue"/>
                <a:ea typeface="Helvetica Neue"/>
                <a:cs typeface="Helvetica Neue"/>
                <a:sym typeface="Helvetica Neue"/>
              </a:rPr>
              <a:t>Scale: Millions of consumer devices feeding data</a:t>
            </a:r>
          </a:p>
          <a:p>
            <a:pPr marL="171450" marR="0" lvl="0" indent="-171450" algn="l" rtl="0">
              <a:spcBef>
                <a:spcPts val="0"/>
              </a:spcBef>
              <a:buClr>
                <a:schemeClr val="dk1"/>
              </a:buClr>
              <a:buFont typeface="Arial"/>
              <a:buNone/>
            </a:pPr>
            <a:endParaRPr sz="1200" dirty="0">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626949809"/>
      </p:ext>
    </p:extLst>
  </p:cSld>
  <p:clrMapOvr>
    <a:masterClrMapping/>
  </p:clrMapOvr>
</p:sld>
</file>

<file path=ppt/slides/slide7.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568" descr="" title=""/>
        <p:cNvGrpSpPr/>
        <p:nvPr/>
      </p:nvGrpSpPr>
      <p:grpSpPr>
        <a:xfrm>
          <a:off x="0" y="0"/>
          <a:ext cx="0" cy="0"/>
          <a:chOff x="0" y="0"/>
          <a:chExt cx="0" cy="0"/>
        </a:xfrm>
      </p:grpSpPr>
      <p:sp>
        <p:nvSpPr>
          <p:cNvPr id="571" name="Shape 571" descr="" title=""/>
          <p:cNvSpPr txBox="1"/>
          <p:nvPr/>
        </p:nvSpPr>
        <p:spPr>
          <a:xfrm>
            <a:off x="955301" y="3486570"/>
            <a:ext cx="1237731" cy="15388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a:solidFill>
                  <a:schemeClr val="dk1"/>
                </a:solidFill>
                <a:latin typeface="Helvetica Neue"/>
                <a:ea typeface="Helvetica Neue"/>
                <a:cs typeface="Helvetica Neue"/>
                <a:sym typeface="Helvetica Neue"/>
              </a:rPr>
              <a:t>Connected Car</a:t>
            </a:r>
          </a:p>
        </p:txBody>
      </p:sp>
      <p:sp>
        <p:nvSpPr>
          <p:cNvPr id="572" name="Shape 572" descr="" title=""/>
          <p:cNvSpPr txBox="1"/>
          <p:nvPr/>
        </p:nvSpPr>
        <p:spPr>
          <a:xfrm>
            <a:off x="960615" y="2858126"/>
            <a:ext cx="1227105" cy="15388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a:solidFill>
                  <a:schemeClr val="dk1"/>
                </a:solidFill>
                <a:latin typeface="Helvetica Neue"/>
                <a:ea typeface="Helvetica Neue"/>
                <a:cs typeface="Helvetica Neue"/>
                <a:sym typeface="Helvetica Neue"/>
              </a:rPr>
              <a:t>Health Wearables</a:t>
            </a:r>
          </a:p>
        </p:txBody>
      </p:sp>
      <p:sp>
        <p:nvSpPr>
          <p:cNvPr id="573" name="Shape 573" descr="" title=""/>
          <p:cNvSpPr txBox="1"/>
          <p:nvPr/>
        </p:nvSpPr>
        <p:spPr>
          <a:xfrm>
            <a:off x="7620374" y="2796708"/>
            <a:ext cx="1359600" cy="153900"/>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a:solidFill>
                  <a:srgbClr val="000000"/>
                </a:solidFill>
                <a:latin typeface="Helvetica Neue"/>
                <a:ea typeface="Helvetica Neue"/>
                <a:cs typeface="Helvetica Neue"/>
                <a:sym typeface="Helvetica Neue"/>
              </a:rPr>
              <a:t>9</a:t>
            </a:r>
            <a:r>
              <a:rPr lang="en-US" sz="1000">
                <a:latin typeface="Helvetica Neue"/>
                <a:ea typeface="Helvetica Neue"/>
                <a:cs typeface="Helvetica Neue"/>
                <a:sym typeface="Helvetica Neue"/>
              </a:rPr>
              <a:t>11</a:t>
            </a:r>
            <a:r>
              <a:rPr lang="en-US" sz="1000">
                <a:solidFill>
                  <a:srgbClr val="000000"/>
                </a:solidFill>
                <a:latin typeface="Helvetica Neue"/>
                <a:ea typeface="Helvetica Neue"/>
                <a:cs typeface="Helvetica Neue"/>
                <a:sym typeface="Helvetica Neue"/>
              </a:rPr>
              <a:t> Dispatchers</a:t>
            </a:r>
          </a:p>
        </p:txBody>
      </p:sp>
      <p:sp>
        <p:nvSpPr>
          <p:cNvPr id="575" name="Shape 575" descr="" title=""/>
          <p:cNvSpPr txBox="1"/>
          <p:nvPr/>
        </p:nvSpPr>
        <p:spPr>
          <a:xfrm>
            <a:off x="7620374" y="4090299"/>
            <a:ext cx="1055100" cy="153900"/>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a:solidFill>
                  <a:schemeClr val="dk1"/>
                </a:solidFill>
                <a:latin typeface="Helvetica Neue"/>
                <a:ea typeface="Helvetica Neue"/>
                <a:cs typeface="Helvetica Neue"/>
                <a:sym typeface="Helvetica Neue"/>
              </a:rPr>
              <a:t>First Responders</a:t>
            </a:r>
          </a:p>
        </p:txBody>
      </p:sp>
      <p:sp>
        <p:nvSpPr>
          <p:cNvPr id="576" name="Shape 576" descr="" title=""/>
          <p:cNvSpPr txBox="1"/>
          <p:nvPr/>
        </p:nvSpPr>
        <p:spPr>
          <a:xfrm>
            <a:off x="862862" y="4673022"/>
            <a:ext cx="1705722" cy="246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00">
                <a:solidFill>
                  <a:schemeClr val="dk1"/>
                </a:solidFill>
                <a:latin typeface="Helvetica Neue"/>
                <a:ea typeface="Helvetica Neue"/>
                <a:cs typeface="Helvetica Neue"/>
                <a:sym typeface="Helvetica Neue"/>
              </a:rPr>
              <a:t>Home Security</a:t>
            </a:r>
          </a:p>
        </p:txBody>
      </p:sp>
      <p:sp>
        <p:nvSpPr>
          <p:cNvPr id="577" name="Shape 577" descr="" title=""/>
          <p:cNvSpPr txBox="1"/>
          <p:nvPr/>
        </p:nvSpPr>
        <p:spPr>
          <a:xfrm>
            <a:off x="895659" y="4059876"/>
            <a:ext cx="1316260" cy="246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00">
                <a:solidFill>
                  <a:schemeClr val="dk1"/>
                </a:solidFill>
                <a:latin typeface="Helvetica Neue"/>
                <a:ea typeface="Helvetica Neue"/>
                <a:cs typeface="Helvetica Neue"/>
                <a:sym typeface="Helvetica Neue"/>
              </a:rPr>
              <a:t>Internet of Things</a:t>
            </a:r>
          </a:p>
        </p:txBody>
      </p:sp>
      <p:sp>
        <p:nvSpPr>
          <p:cNvPr id="578" name="Shape 578" descr="" title=""/>
          <p:cNvSpPr txBox="1"/>
          <p:nvPr/>
        </p:nvSpPr>
        <p:spPr>
          <a:xfrm>
            <a:off x="2518440" y="2685404"/>
            <a:ext cx="1437563" cy="1169551"/>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US" sz="1000" dirty="0">
                <a:solidFill>
                  <a:schemeClr val="dk1"/>
                </a:solidFill>
                <a:latin typeface="Helvetica Neue"/>
                <a:ea typeface="Helvetica Neue"/>
                <a:cs typeface="Helvetica Neue"/>
                <a:sym typeface="Helvetica Neue"/>
              </a:rPr>
              <a:t>Precise location</a:t>
            </a:r>
          </a:p>
          <a:p>
            <a:pPr marL="171450" marR="0" lvl="0" indent="-171450" algn="l" rtl="0">
              <a:spcBef>
                <a:spcPts val="0"/>
              </a:spcBef>
              <a:buClr>
                <a:schemeClr val="dk1"/>
              </a:buClr>
              <a:buSzPct val="100000"/>
              <a:buFont typeface="Arial"/>
              <a:buChar char="•"/>
            </a:pPr>
            <a:r>
              <a:rPr lang="en-US" sz="1000" dirty="0">
                <a:solidFill>
                  <a:schemeClr val="dk1"/>
                </a:solidFill>
                <a:latin typeface="Helvetica Neue"/>
                <a:ea typeface="Helvetica Neue"/>
                <a:cs typeface="Helvetica Neue"/>
                <a:sym typeface="Helvetica Neue"/>
              </a:rPr>
              <a:t>Type of emergency</a:t>
            </a:r>
          </a:p>
          <a:p>
            <a:pPr marL="171450" marR="0" lvl="0" indent="-171450" algn="l" rtl="0">
              <a:spcBef>
                <a:spcPts val="0"/>
              </a:spcBef>
              <a:buClr>
                <a:schemeClr val="dk1"/>
              </a:buClr>
              <a:buSzPct val="100000"/>
              <a:buFont typeface="Arial"/>
              <a:buChar char="•"/>
            </a:pPr>
            <a:r>
              <a:rPr lang="en-US" sz="1000" dirty="0">
                <a:solidFill>
                  <a:schemeClr val="dk1"/>
                </a:solidFill>
                <a:latin typeface="Helvetica Neue"/>
                <a:ea typeface="Helvetica Neue"/>
                <a:cs typeface="Helvetica Neue"/>
                <a:sym typeface="Helvetica Neue"/>
              </a:rPr>
              <a:t>Vehicle telematics</a:t>
            </a:r>
          </a:p>
          <a:p>
            <a:pPr marL="171450" marR="0" lvl="0" indent="-171450" algn="l" rtl="0">
              <a:spcBef>
                <a:spcPts val="0"/>
              </a:spcBef>
              <a:buClr>
                <a:schemeClr val="dk1"/>
              </a:buClr>
              <a:buSzPct val="100000"/>
              <a:buFont typeface="Arial"/>
              <a:buChar char="•"/>
            </a:pPr>
            <a:r>
              <a:rPr lang="en-US" sz="1000" dirty="0">
                <a:solidFill>
                  <a:schemeClr val="dk1"/>
                </a:solidFill>
                <a:latin typeface="Helvetica Neue"/>
                <a:ea typeface="Helvetica Neue"/>
                <a:cs typeface="Helvetica Neue"/>
                <a:sym typeface="Helvetica Neue"/>
              </a:rPr>
              <a:t>Real time health data (vital signs)</a:t>
            </a:r>
          </a:p>
          <a:p>
            <a:pPr marL="171450" marR="0" lvl="0" indent="-171450" algn="l" rtl="0">
              <a:spcBef>
                <a:spcPts val="0"/>
              </a:spcBef>
              <a:buClr>
                <a:schemeClr val="dk1"/>
              </a:buClr>
              <a:buSzPct val="100000"/>
              <a:buFont typeface="Arial"/>
              <a:buChar char="•"/>
            </a:pPr>
            <a:r>
              <a:rPr lang="en-US" sz="1000" dirty="0">
                <a:solidFill>
                  <a:schemeClr val="dk1"/>
                </a:solidFill>
                <a:latin typeface="Helvetica Neue"/>
                <a:ea typeface="Helvetica Neue"/>
                <a:cs typeface="Helvetica Neue"/>
                <a:sym typeface="Helvetica Neue"/>
              </a:rPr>
              <a:t>Voice</a:t>
            </a:r>
          </a:p>
          <a:p>
            <a:pPr marL="171450" marR="0" lvl="0" indent="-171450" algn="l" rtl="0">
              <a:spcBef>
                <a:spcPts val="0"/>
              </a:spcBef>
              <a:buClr>
                <a:schemeClr val="dk1"/>
              </a:buClr>
              <a:buFont typeface="Arial"/>
              <a:buNone/>
            </a:pPr>
            <a:endParaRPr sz="1000" dirty="0">
              <a:solidFill>
                <a:schemeClr val="dk1"/>
              </a:solidFill>
              <a:latin typeface="Helvetica Neue"/>
              <a:ea typeface="Helvetica Neue"/>
              <a:cs typeface="Helvetica Neue"/>
              <a:sym typeface="Helvetica Neue"/>
            </a:endParaRPr>
          </a:p>
        </p:txBody>
      </p:sp>
      <p:sp>
        <p:nvSpPr>
          <p:cNvPr id="579" name="Shape 579" descr="" title=""/>
          <p:cNvSpPr txBox="1"/>
          <p:nvPr/>
        </p:nvSpPr>
        <p:spPr>
          <a:xfrm>
            <a:off x="2518440" y="3757724"/>
            <a:ext cx="1441506" cy="861773"/>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US" sz="1000" dirty="0">
                <a:solidFill>
                  <a:schemeClr val="dk1"/>
                </a:solidFill>
                <a:latin typeface="Helvetica Neue"/>
                <a:ea typeface="Helvetica Neue"/>
                <a:cs typeface="Helvetica Neue"/>
                <a:sym typeface="Helvetica Neue"/>
              </a:rPr>
              <a:t>Multimedia</a:t>
            </a:r>
          </a:p>
          <a:p>
            <a:pPr marL="282575" marR="0" lvl="1" indent="-117475" algn="l" rtl="0">
              <a:spcBef>
                <a:spcPts val="0"/>
              </a:spcBef>
              <a:buClr>
                <a:schemeClr val="dk1"/>
              </a:buClr>
              <a:buSzPct val="100000"/>
              <a:buFont typeface="Calibri"/>
              <a:buChar char="₋"/>
            </a:pPr>
            <a:r>
              <a:rPr lang="en-US" sz="1000" b="0" i="0" u="none" strike="noStrike" cap="none" dirty="0">
                <a:solidFill>
                  <a:schemeClr val="dk1"/>
                </a:solidFill>
                <a:latin typeface="Helvetica Neue"/>
                <a:ea typeface="Helvetica Neue"/>
                <a:cs typeface="Helvetica Neue"/>
                <a:sym typeface="Helvetica Neue"/>
              </a:rPr>
              <a:t>Photo</a:t>
            </a:r>
          </a:p>
          <a:p>
            <a:pPr marL="282575" marR="0" lvl="1" indent="-117475" algn="l" rtl="0">
              <a:spcBef>
                <a:spcPts val="0"/>
              </a:spcBef>
              <a:buClr>
                <a:schemeClr val="dk1"/>
              </a:buClr>
              <a:buSzPct val="100000"/>
              <a:buFont typeface="Calibri"/>
              <a:buChar char="₋"/>
            </a:pPr>
            <a:r>
              <a:rPr lang="en-US" sz="1000" b="0" i="0" u="none" strike="noStrike" cap="none" dirty="0">
                <a:solidFill>
                  <a:schemeClr val="dk1"/>
                </a:solidFill>
                <a:latin typeface="Helvetica Neue"/>
                <a:ea typeface="Helvetica Neue"/>
                <a:cs typeface="Helvetica Neue"/>
                <a:sym typeface="Helvetica Neue"/>
              </a:rPr>
              <a:t>Video</a:t>
            </a:r>
          </a:p>
          <a:p>
            <a:pPr marL="171450" marR="0" lvl="0" indent="-171450" algn="l" rtl="0">
              <a:spcBef>
                <a:spcPts val="0"/>
              </a:spcBef>
              <a:buClr>
                <a:schemeClr val="dk1"/>
              </a:buClr>
              <a:buSzPct val="100000"/>
              <a:buFont typeface="Arial"/>
              <a:buChar char="•"/>
            </a:pPr>
            <a:r>
              <a:rPr lang="en-US" sz="1000" dirty="0">
                <a:solidFill>
                  <a:schemeClr val="dk1"/>
                </a:solidFill>
                <a:latin typeface="Helvetica Neue"/>
                <a:ea typeface="Helvetica Neue"/>
                <a:cs typeface="Helvetica Neue"/>
                <a:sym typeface="Helvetica Neue"/>
              </a:rPr>
              <a:t>Medical &amp; demographic data</a:t>
            </a:r>
          </a:p>
        </p:txBody>
      </p:sp>
      <p:pic>
        <p:nvPicPr>
          <p:cNvPr id="580" name="Shape 580" descr="" title=""/>
          <p:cNvPicPr preferRelativeResize="0"/>
          <p:nvPr/>
        </p:nvPicPr>
        <p:blipFill rotWithShape="1">
          <a:blip r:embed="rId3">
            <a:alphaModFix/>
          </a:blip>
          <a:srcRect/>
          <a:stretch/>
        </p:blipFill>
        <p:spPr>
          <a:xfrm>
            <a:off x="457200" y="2150693"/>
            <a:ext cx="355600" cy="2815167"/>
          </a:xfrm>
          <a:prstGeom prst="rect">
            <a:avLst/>
          </a:prstGeom>
          <a:noFill/>
          <a:ln>
            <a:noFill/>
          </a:ln>
        </p:spPr>
      </p:pic>
      <p:pic>
        <p:nvPicPr>
          <p:cNvPr id="582" name="Shape 582" descr="" title=""/>
          <p:cNvPicPr preferRelativeResize="0"/>
          <p:nvPr/>
        </p:nvPicPr>
        <p:blipFill rotWithShape="1">
          <a:blip r:embed="rId4">
            <a:alphaModFix/>
          </a:blip>
          <a:srcRect/>
          <a:stretch/>
        </p:blipFill>
        <p:spPr>
          <a:xfrm>
            <a:off x="2019014" y="2324262"/>
            <a:ext cx="446154" cy="2510367"/>
          </a:xfrm>
          <a:prstGeom prst="rect">
            <a:avLst/>
          </a:prstGeom>
          <a:noFill/>
          <a:ln>
            <a:noFill/>
          </a:ln>
        </p:spPr>
      </p:pic>
      <p:sp>
        <p:nvSpPr>
          <p:cNvPr id="583" name="Shape 583" descr="" title=""/>
          <p:cNvSpPr txBox="1"/>
          <p:nvPr/>
        </p:nvSpPr>
        <p:spPr>
          <a:xfrm>
            <a:off x="960615" y="2236757"/>
            <a:ext cx="1227105" cy="153887"/>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dirty="0">
                <a:solidFill>
                  <a:schemeClr val="dk1"/>
                </a:solidFill>
                <a:latin typeface="Helvetica Neue"/>
                <a:ea typeface="Helvetica Neue"/>
                <a:cs typeface="Helvetica Neue"/>
                <a:sym typeface="Helvetica Neue"/>
              </a:rPr>
              <a:t>Smartphone</a:t>
            </a:r>
          </a:p>
        </p:txBody>
      </p:sp>
      <p:grpSp>
        <p:nvGrpSpPr>
          <p:cNvPr id="585" name="Shape 585" descr="" title=""/>
          <p:cNvGrpSpPr/>
          <p:nvPr/>
        </p:nvGrpSpPr>
        <p:grpSpPr>
          <a:xfrm>
            <a:off x="2342603" y="2080726"/>
            <a:ext cx="1807031" cy="408150"/>
            <a:chOff x="3931208" y="1682163"/>
            <a:chExt cx="1807031" cy="408150"/>
          </a:xfrm>
        </p:grpSpPr>
        <p:pic>
          <p:nvPicPr>
            <p:cNvPr id="586" name="Shape 586" descr="" title=""/>
            <p:cNvPicPr preferRelativeResize="0"/>
            <p:nvPr/>
          </p:nvPicPr>
          <p:blipFill rotWithShape="1">
            <a:blip r:embed="rId5">
              <a:alphaModFix/>
            </a:blip>
            <a:srcRect/>
            <a:stretch/>
          </p:blipFill>
          <p:spPr>
            <a:xfrm>
              <a:off x="4389815" y="1682163"/>
              <a:ext cx="788943" cy="132039"/>
            </a:xfrm>
            <a:prstGeom prst="rect">
              <a:avLst/>
            </a:prstGeom>
            <a:noFill/>
            <a:ln>
              <a:noFill/>
            </a:ln>
          </p:spPr>
        </p:pic>
        <p:sp>
          <p:nvSpPr>
            <p:cNvPr id="587" name="Shape 587" descr="" title=""/>
            <p:cNvSpPr/>
            <p:nvPr/>
          </p:nvSpPr>
          <p:spPr>
            <a:xfrm>
              <a:off x="3931208" y="1844093"/>
              <a:ext cx="1807031" cy="246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00" b="1" dirty="0">
                  <a:solidFill>
                    <a:schemeClr val="dk1"/>
                  </a:solidFill>
                  <a:latin typeface="Helvetica Neue"/>
                  <a:ea typeface="Helvetica Neue"/>
                  <a:cs typeface="Helvetica Neue"/>
                  <a:sym typeface="Helvetica Neue"/>
                </a:rPr>
                <a:t>NG911 CLEARINGHOUSE</a:t>
              </a:r>
            </a:p>
          </p:txBody>
        </p:sp>
      </p:grpSp>
      <p:sp>
        <p:nvSpPr>
          <p:cNvPr id="589" name="Shape 589" descr="" title=""/>
          <p:cNvSpPr/>
          <p:nvPr/>
        </p:nvSpPr>
        <p:spPr>
          <a:xfrm>
            <a:off x="172796" y="1150639"/>
            <a:ext cx="4202434" cy="55399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b="1" dirty="0">
                <a:solidFill>
                  <a:schemeClr val="dk1"/>
                </a:solidFill>
                <a:latin typeface="Helvetica Neue"/>
                <a:ea typeface="Helvetica Neue"/>
                <a:cs typeface="Helvetica Neue"/>
                <a:sym typeface="Helvetica Neue"/>
              </a:rPr>
              <a:t>Rich Emergency Data from Millions of Devices</a:t>
            </a:r>
          </a:p>
          <a:p>
            <a:pPr marL="0" marR="0" lvl="0" indent="0" algn="l" rtl="0">
              <a:spcBef>
                <a:spcPts val="0"/>
              </a:spcBef>
              <a:buSzPct val="25000"/>
              <a:buNone/>
            </a:pPr>
            <a:r>
              <a:rPr lang="en-US" sz="1200" dirty="0">
                <a:solidFill>
                  <a:schemeClr val="dk1"/>
                </a:solidFill>
                <a:latin typeface="Helvetica Neue"/>
                <a:ea typeface="Helvetica Neue"/>
                <a:cs typeface="Helvetica Neue"/>
                <a:sym typeface="Helvetica Neue"/>
              </a:rPr>
              <a:t>46 signed partners: smart phone, wearable, vehicle, </a:t>
            </a:r>
            <a:r>
              <a:rPr lang="en-US" sz="1200" dirty="0" err="1">
                <a:solidFill>
                  <a:schemeClr val="dk1"/>
                </a:solidFill>
                <a:latin typeface="Helvetica Neue"/>
                <a:ea typeface="Helvetica Neue"/>
                <a:cs typeface="Helvetica Neue"/>
                <a:sym typeface="Helvetica Neue"/>
              </a:rPr>
              <a:t>IoT</a:t>
            </a:r>
            <a:endParaRPr lang="en-US" sz="1200" dirty="0">
              <a:solidFill>
                <a:schemeClr val="dk1"/>
              </a:solidFill>
              <a:latin typeface="Helvetica Neue"/>
              <a:ea typeface="Helvetica Neue"/>
              <a:cs typeface="Helvetica Neue"/>
              <a:sym typeface="Helvetica Neue"/>
            </a:endParaRPr>
          </a:p>
        </p:txBody>
      </p:sp>
      <p:sp>
        <p:nvSpPr>
          <p:cNvPr id="590" name="Shape 590" descr="" title=""/>
          <p:cNvSpPr/>
          <p:nvPr/>
        </p:nvSpPr>
        <p:spPr>
          <a:xfrm>
            <a:off x="4983460" y="1150639"/>
            <a:ext cx="3927509" cy="55399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b="1" dirty="0">
                <a:solidFill>
                  <a:schemeClr val="dk1"/>
                </a:solidFill>
                <a:latin typeface="Helvetica Neue"/>
                <a:ea typeface="Helvetica Neue"/>
                <a:cs typeface="Helvetica Neue"/>
                <a:sym typeface="Helvetica Neue"/>
              </a:rPr>
              <a:t>NG911 Rich Data Link</a:t>
            </a:r>
          </a:p>
          <a:p>
            <a:pPr marL="0" marR="0" lvl="0" indent="0" algn="l" rtl="0">
              <a:spcBef>
                <a:spcPts val="0"/>
              </a:spcBef>
              <a:buSzPct val="25000"/>
              <a:buNone/>
            </a:pPr>
            <a:r>
              <a:rPr lang="en-US" sz="1200" dirty="0">
                <a:solidFill>
                  <a:schemeClr val="dk1"/>
                </a:solidFill>
                <a:latin typeface="Helvetica Neue"/>
                <a:ea typeface="Helvetica Neue"/>
                <a:cs typeface="Helvetica Neue"/>
                <a:sym typeface="Helvetica Neue"/>
              </a:rPr>
              <a:t>Partnerships with most CPE/CAD companies &amp; network operators</a:t>
            </a:r>
          </a:p>
        </p:txBody>
      </p:sp>
      <p:sp>
        <p:nvSpPr>
          <p:cNvPr id="603" name="Shape 603" descr="" title=""/>
          <p:cNvSpPr txBox="1"/>
          <p:nvPr/>
        </p:nvSpPr>
        <p:spPr>
          <a:xfrm>
            <a:off x="306166" y="169373"/>
            <a:ext cx="8500082" cy="83182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Helvetica Neue"/>
              <a:buNone/>
            </a:pPr>
            <a:r>
              <a:rPr lang="en-US" sz="2100" b="1" dirty="0">
                <a:solidFill>
                  <a:schemeClr val="dk1"/>
                </a:solidFill>
                <a:latin typeface="Helvetica Neue"/>
                <a:ea typeface="Helvetica Neue"/>
                <a:cs typeface="Helvetica Neue"/>
                <a:sym typeface="Helvetica Neue"/>
              </a:rPr>
              <a:t>RapidSOS: Nationwide Standards-Based NG911 Clearinghouse</a:t>
            </a:r>
          </a:p>
        </p:txBody>
      </p:sp>
      <p:cxnSp>
        <p:nvCxnSpPr>
          <p:cNvPr id="604" name="Shape 604" descr="" title=""/>
          <p:cNvCxnSpPr/>
          <p:nvPr/>
        </p:nvCxnSpPr>
        <p:spPr>
          <a:xfrm>
            <a:off x="392194" y="650150"/>
            <a:ext cx="1230659" cy="0"/>
          </a:xfrm>
          <a:prstGeom prst="straightConnector1">
            <a:avLst/>
          </a:prstGeom>
          <a:noFill/>
          <a:ln w="9525" cap="flat" cmpd="sng">
            <a:solidFill>
              <a:srgbClr val="A5A5A5"/>
            </a:solidFill>
            <a:prstDash val="solid"/>
            <a:round/>
            <a:headEnd type="none" w="med" len="med"/>
            <a:tailEnd type="none" w="med" len="med"/>
          </a:ln>
        </p:spPr>
      </p:cxnSp>
      <p:sp>
        <p:nvSpPr>
          <p:cNvPr id="610" name="Shape 610" descr="" title=""/>
          <p:cNvSpPr txBox="1"/>
          <p:nvPr/>
        </p:nvSpPr>
        <p:spPr>
          <a:xfrm>
            <a:off x="1207299" y="6424212"/>
            <a:ext cx="2133600" cy="365100"/>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en-US" sz="1000" dirty="0">
                <a:solidFill>
                  <a:srgbClr val="A5A5A5"/>
                </a:solidFill>
                <a:latin typeface="Helvetica Neue"/>
                <a:ea typeface="Helvetica Neue"/>
                <a:cs typeface="Helvetica Neue"/>
                <a:sym typeface="Helvetica Neue"/>
              </a:rPr>
              <a:t>|</a:t>
            </a:r>
            <a:r>
              <a:rPr lang="en-US" sz="1000" dirty="0">
                <a:solidFill>
                  <a:srgbClr val="0C0C0C"/>
                </a:solidFill>
                <a:latin typeface="Helvetica Neue"/>
                <a:ea typeface="Helvetica Neue"/>
                <a:cs typeface="Helvetica Neue"/>
                <a:sym typeface="Helvetica Neue"/>
              </a:rPr>
              <a:t>   Confidential </a:t>
            </a:r>
          </a:p>
        </p:txBody>
      </p:sp>
      <p:pic>
        <p:nvPicPr>
          <p:cNvPr id="611" name="Shape 611" descr="" title=""/>
          <p:cNvPicPr preferRelativeResize="0"/>
          <p:nvPr/>
        </p:nvPicPr>
        <p:blipFill rotWithShape="1">
          <a:blip r:embed="rId6">
            <a:alphaModFix/>
          </a:blip>
          <a:srcRect b="22438"/>
          <a:stretch/>
        </p:blipFill>
        <p:spPr>
          <a:xfrm>
            <a:off x="6896212" y="3838963"/>
            <a:ext cx="716712" cy="555899"/>
          </a:xfrm>
          <a:prstGeom prst="rect">
            <a:avLst/>
          </a:prstGeom>
          <a:noFill/>
          <a:ln>
            <a:noFill/>
          </a:ln>
        </p:spPr>
      </p:pic>
      <p:pic>
        <p:nvPicPr>
          <p:cNvPr id="612" name="Shape 612" descr="" title=""/>
          <p:cNvPicPr preferRelativeResize="0"/>
          <p:nvPr/>
        </p:nvPicPr>
        <p:blipFill rotWithShape="1">
          <a:blip r:embed="rId7">
            <a:alphaModFix/>
          </a:blip>
          <a:srcRect l="25182" t="18949" r="18745"/>
          <a:stretch/>
        </p:blipFill>
        <p:spPr>
          <a:xfrm>
            <a:off x="6968355" y="2556627"/>
            <a:ext cx="577800" cy="808200"/>
          </a:xfrm>
          <a:prstGeom prst="rect">
            <a:avLst/>
          </a:prstGeom>
          <a:noFill/>
          <a:ln>
            <a:noFill/>
          </a:ln>
        </p:spPr>
      </p:pic>
      <p:sp>
        <p:nvSpPr>
          <p:cNvPr id="40" name="Shape 581" descr="" title=""/>
          <p:cNvSpPr/>
          <p:nvPr/>
        </p:nvSpPr>
        <p:spPr>
          <a:xfrm>
            <a:off x="248164" y="1883484"/>
            <a:ext cx="3927510" cy="3361003"/>
          </a:xfrm>
          <a:prstGeom prst="rect">
            <a:avLst/>
          </a:prstGeom>
          <a:noFill/>
          <a:ln w="12700" cap="flat" cmpd="sng">
            <a:solidFill>
              <a:schemeClr val="bg1">
                <a:lumMod val="75000"/>
              </a:schemeClr>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1" name="Shape 581" descr="" title=""/>
          <p:cNvSpPr/>
          <p:nvPr/>
        </p:nvSpPr>
        <p:spPr>
          <a:xfrm>
            <a:off x="4983460" y="1879495"/>
            <a:ext cx="3927510" cy="3364992"/>
          </a:xfrm>
          <a:prstGeom prst="rect">
            <a:avLst/>
          </a:prstGeom>
          <a:noFill/>
          <a:ln w="12700" cap="flat" cmpd="sng">
            <a:solidFill>
              <a:schemeClr val="bg1">
                <a:lumMod val="75000"/>
              </a:schemeClr>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2" name="Shape 587" descr="" title=""/>
          <p:cNvSpPr/>
          <p:nvPr/>
        </p:nvSpPr>
        <p:spPr>
          <a:xfrm>
            <a:off x="5029760" y="2124717"/>
            <a:ext cx="1807031" cy="246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00" b="1" dirty="0">
                <a:solidFill>
                  <a:schemeClr val="dk1"/>
                </a:solidFill>
                <a:latin typeface="Helvetica Neue"/>
                <a:ea typeface="Helvetica Neue"/>
                <a:cs typeface="Helvetica Neue"/>
                <a:sym typeface="Helvetica Neue"/>
              </a:rPr>
              <a:t>Public Safety Network</a:t>
            </a:r>
          </a:p>
        </p:txBody>
      </p:sp>
      <p:sp>
        <p:nvSpPr>
          <p:cNvPr id="43" name="Shape 578" descr="" title=""/>
          <p:cNvSpPr txBox="1"/>
          <p:nvPr/>
        </p:nvSpPr>
        <p:spPr>
          <a:xfrm>
            <a:off x="5050089" y="2843273"/>
            <a:ext cx="1437563" cy="1169551"/>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US" sz="1000" dirty="0">
                <a:solidFill>
                  <a:schemeClr val="dk1"/>
                </a:solidFill>
                <a:latin typeface="Helvetica Neue"/>
                <a:ea typeface="Helvetica Neue"/>
                <a:cs typeface="Helvetica Neue"/>
                <a:sym typeface="Helvetica Neue"/>
              </a:rPr>
              <a:t>State or regional </a:t>
            </a:r>
            <a:r>
              <a:rPr lang="en-US" sz="1000" dirty="0" err="1">
                <a:solidFill>
                  <a:schemeClr val="dk1"/>
                </a:solidFill>
                <a:latin typeface="Helvetica Neue"/>
                <a:ea typeface="Helvetica Neue"/>
                <a:cs typeface="Helvetica Neue"/>
                <a:sym typeface="Helvetica Neue"/>
              </a:rPr>
              <a:t>ESInet</a:t>
            </a:r>
            <a:endParaRPr lang="en-US" sz="1000" dirty="0">
              <a:solidFill>
                <a:schemeClr val="dk1"/>
              </a:solidFill>
              <a:latin typeface="Helvetica Neue"/>
              <a:ea typeface="Helvetica Neue"/>
              <a:cs typeface="Helvetica Neue"/>
              <a:sym typeface="Helvetica Neue"/>
            </a:endParaRPr>
          </a:p>
          <a:p>
            <a:pPr marR="0" lvl="0" algn="l" rtl="0">
              <a:spcBef>
                <a:spcPts val="0"/>
              </a:spcBef>
              <a:buClr>
                <a:schemeClr val="dk1"/>
              </a:buClr>
              <a:buSzPct val="100000"/>
            </a:pPr>
            <a:endParaRPr lang="en-US" sz="1000" dirty="0">
              <a:solidFill>
                <a:schemeClr val="dk1"/>
              </a:solidFill>
              <a:latin typeface="Helvetica Neue"/>
              <a:ea typeface="Helvetica Neue"/>
              <a:cs typeface="Helvetica Neue"/>
              <a:sym typeface="Helvetica Neue"/>
            </a:endParaRPr>
          </a:p>
          <a:p>
            <a:pPr marL="171450" marR="0" lvl="0" indent="-171450" algn="l" rtl="0">
              <a:spcBef>
                <a:spcPts val="0"/>
              </a:spcBef>
              <a:buClr>
                <a:schemeClr val="dk1"/>
              </a:buClr>
              <a:buSzPct val="100000"/>
              <a:buFont typeface="Arial"/>
              <a:buChar char="•"/>
            </a:pPr>
            <a:r>
              <a:rPr lang="en-US" sz="1000" dirty="0">
                <a:solidFill>
                  <a:schemeClr val="dk1"/>
                </a:solidFill>
                <a:latin typeface="Helvetica Neue"/>
                <a:ea typeface="Helvetica Neue"/>
                <a:cs typeface="Helvetica Neue"/>
                <a:sym typeface="Helvetica Neue"/>
              </a:rPr>
              <a:t>NG911-enabled CPE/CAD</a:t>
            </a:r>
          </a:p>
          <a:p>
            <a:pPr marR="0" lvl="0" algn="l" rtl="0">
              <a:spcBef>
                <a:spcPts val="0"/>
              </a:spcBef>
              <a:buClr>
                <a:schemeClr val="dk1"/>
              </a:buClr>
              <a:buSzPct val="100000"/>
            </a:pPr>
            <a:endParaRPr lang="en-US" sz="1000" dirty="0">
              <a:solidFill>
                <a:schemeClr val="dk1"/>
              </a:solidFill>
              <a:latin typeface="Helvetica Neue"/>
              <a:ea typeface="Helvetica Neue"/>
              <a:cs typeface="Helvetica Neue"/>
              <a:sym typeface="Helvetica Neue"/>
            </a:endParaRPr>
          </a:p>
          <a:p>
            <a:pPr marL="171450" marR="0" lvl="0" indent="-171450" algn="l" rtl="0">
              <a:spcBef>
                <a:spcPts val="0"/>
              </a:spcBef>
              <a:buClr>
                <a:schemeClr val="dk1"/>
              </a:buClr>
              <a:buSzPct val="100000"/>
              <a:buFont typeface="Arial"/>
              <a:buChar char="•"/>
            </a:pPr>
            <a:r>
              <a:rPr lang="en-US" sz="1000" dirty="0">
                <a:solidFill>
                  <a:schemeClr val="dk1"/>
                </a:solidFill>
                <a:latin typeface="Helvetica Neue"/>
                <a:ea typeface="Helvetica Neue"/>
                <a:cs typeface="Helvetica Neue"/>
                <a:sym typeface="Helvetica Neue"/>
              </a:rPr>
              <a:t>First responder devices</a:t>
            </a:r>
          </a:p>
          <a:p>
            <a:pPr marL="171450" marR="0" lvl="0" indent="-171450" algn="l" rtl="0">
              <a:spcBef>
                <a:spcPts val="0"/>
              </a:spcBef>
              <a:buClr>
                <a:schemeClr val="dk1"/>
              </a:buClr>
              <a:buSzPct val="100000"/>
              <a:buFont typeface="Arial"/>
              <a:buChar char="•"/>
            </a:pPr>
            <a:endParaRPr lang="en-US" sz="1000" dirty="0">
              <a:solidFill>
                <a:schemeClr val="dk1"/>
              </a:solidFill>
              <a:latin typeface="Helvetica Neue"/>
              <a:ea typeface="Helvetica Neue"/>
              <a:cs typeface="Helvetica Neue"/>
              <a:sym typeface="Helvetica Neue"/>
            </a:endParaRPr>
          </a:p>
          <a:p>
            <a:pPr marL="171450" marR="0" lvl="0" indent="-171450" algn="l" rtl="0">
              <a:spcBef>
                <a:spcPts val="0"/>
              </a:spcBef>
              <a:buClr>
                <a:schemeClr val="dk1"/>
              </a:buClr>
              <a:buFont typeface="Arial"/>
              <a:buNone/>
            </a:pPr>
            <a:endParaRPr sz="1000" dirty="0">
              <a:solidFill>
                <a:schemeClr val="dk1"/>
              </a:solidFill>
              <a:latin typeface="Helvetica Neue"/>
              <a:ea typeface="Helvetica Neue"/>
              <a:cs typeface="Helvetica Neue"/>
              <a:sym typeface="Helvetica Neue"/>
            </a:endParaRPr>
          </a:p>
        </p:txBody>
      </p:sp>
      <p:cxnSp>
        <p:nvCxnSpPr>
          <p:cNvPr id="52" name="Straight Arrow Connector 51" descr="" title=""/>
          <p:cNvCxnSpPr/>
          <p:nvPr/>
        </p:nvCxnSpPr>
        <p:spPr>
          <a:xfrm>
            <a:off x="4175674" y="3563985"/>
            <a:ext cx="772816"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descr="" title=""/>
          <p:cNvSpPr txBox="1"/>
          <p:nvPr/>
        </p:nvSpPr>
        <p:spPr>
          <a:xfrm>
            <a:off x="4166458" y="3230138"/>
            <a:ext cx="782032" cy="646331"/>
          </a:xfrm>
          <a:prstGeom prst="rect">
            <a:avLst/>
          </a:prstGeom>
          <a:noFill/>
        </p:spPr>
        <p:txBody>
          <a:bodyPr wrap="square" rtlCol="0">
            <a:spAutoFit/>
          </a:bodyPr>
          <a:lstStyle/>
          <a:p>
            <a:pPr algn="ctr"/>
            <a:r>
              <a:rPr lang="en-US" sz="1200" dirty="0">
                <a:latin typeface="Helvetica Neue" panose="020B0604020202020204" charset="0"/>
              </a:rPr>
              <a:t>Secure</a:t>
            </a:r>
          </a:p>
          <a:p>
            <a:pPr algn="ctr"/>
            <a:endParaRPr lang="en-US" sz="1200" dirty="0">
              <a:latin typeface="Helvetica Neue" panose="020B0604020202020204" charset="0"/>
            </a:endParaRPr>
          </a:p>
          <a:p>
            <a:pPr algn="ctr"/>
            <a:r>
              <a:rPr lang="en-US" sz="1200" dirty="0">
                <a:latin typeface="Helvetica Neue" panose="020B0604020202020204" charset="0"/>
              </a:rPr>
              <a:t>Tunnel</a:t>
            </a:r>
          </a:p>
        </p:txBody>
      </p:sp>
      <p:cxnSp>
        <p:nvCxnSpPr>
          <p:cNvPr id="54" name="Straight Arrow Connector 53" descr="" title=""/>
          <p:cNvCxnSpPr/>
          <p:nvPr/>
        </p:nvCxnSpPr>
        <p:spPr>
          <a:xfrm>
            <a:off x="6631602" y="2889855"/>
            <a:ext cx="274320"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descr="" title=""/>
          <p:cNvCxnSpPr/>
          <p:nvPr/>
        </p:nvCxnSpPr>
        <p:spPr>
          <a:xfrm>
            <a:off x="6631602" y="4244199"/>
            <a:ext cx="274320"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descr="" title=""/>
          <p:cNvCxnSpPr/>
          <p:nvPr/>
        </p:nvCxnSpPr>
        <p:spPr>
          <a:xfrm>
            <a:off x="6631602" y="2889855"/>
            <a:ext cx="0" cy="13543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descr="" title=""/>
          <p:cNvCxnSpPr>
            <a:cxnSpLocks/>
          </p:cNvCxnSpPr>
          <p:nvPr/>
        </p:nvCxnSpPr>
        <p:spPr>
          <a:xfrm>
            <a:off x="6336962" y="3563448"/>
            <a:ext cx="294640" cy="715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1" name="Shape 592" descr="" title=""/>
          <p:cNvSpPr txBox="1"/>
          <p:nvPr/>
        </p:nvSpPr>
        <p:spPr>
          <a:xfrm>
            <a:off x="1045291" y="5801900"/>
            <a:ext cx="1569780" cy="461664"/>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dirty="0">
                <a:solidFill>
                  <a:schemeClr val="dk1"/>
                </a:solidFill>
                <a:latin typeface="Helvetica Neue"/>
                <a:ea typeface="Helvetica Neue"/>
                <a:cs typeface="Helvetica Neue"/>
                <a:sym typeface="Helvetica Neue"/>
              </a:rPr>
              <a:t>Dispatchers save up to 5 minutes in response time</a:t>
            </a:r>
          </a:p>
        </p:txBody>
      </p:sp>
      <p:sp>
        <p:nvSpPr>
          <p:cNvPr id="62" name="Shape 593" descr="" title=""/>
          <p:cNvSpPr/>
          <p:nvPr/>
        </p:nvSpPr>
        <p:spPr>
          <a:xfrm>
            <a:off x="955301" y="5447958"/>
            <a:ext cx="1967724" cy="33855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b="1" dirty="0">
                <a:solidFill>
                  <a:srgbClr val="CC2E2E"/>
                </a:solidFill>
                <a:latin typeface="Helvetica Neue"/>
                <a:ea typeface="Helvetica Neue"/>
                <a:cs typeface="Helvetica Neue"/>
                <a:sym typeface="Helvetica Neue"/>
              </a:rPr>
              <a:t>Faster Response</a:t>
            </a:r>
          </a:p>
        </p:txBody>
      </p:sp>
      <p:sp>
        <p:nvSpPr>
          <p:cNvPr id="63" name="Shape 592" descr="" title=""/>
          <p:cNvSpPr txBox="1"/>
          <p:nvPr/>
        </p:nvSpPr>
        <p:spPr>
          <a:xfrm>
            <a:off x="6193182" y="5791452"/>
            <a:ext cx="2613066" cy="461664"/>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dirty="0">
                <a:solidFill>
                  <a:schemeClr val="dk1"/>
                </a:solidFill>
                <a:latin typeface="Helvetica Neue"/>
                <a:ea typeface="Helvetica Neue"/>
                <a:cs typeface="Helvetica Neue"/>
                <a:sym typeface="Helvetica Neue"/>
              </a:rPr>
              <a:t>Unprecedented situational awareness transforms emergency response </a:t>
            </a:r>
          </a:p>
        </p:txBody>
      </p:sp>
      <p:sp>
        <p:nvSpPr>
          <p:cNvPr id="64" name="Shape 593" descr="" title=""/>
          <p:cNvSpPr/>
          <p:nvPr/>
        </p:nvSpPr>
        <p:spPr>
          <a:xfrm>
            <a:off x="6103192" y="5437509"/>
            <a:ext cx="2703056" cy="35394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b="1" dirty="0">
                <a:solidFill>
                  <a:srgbClr val="CC2E2E"/>
                </a:solidFill>
                <a:latin typeface="Helvetica Neue"/>
                <a:ea typeface="Helvetica Neue"/>
                <a:cs typeface="Helvetica Neue"/>
                <a:sym typeface="Helvetica Neue"/>
              </a:rPr>
              <a:t>Transformed Outcomes</a:t>
            </a:r>
          </a:p>
        </p:txBody>
      </p:sp>
      <p:sp>
        <p:nvSpPr>
          <p:cNvPr id="65" name="Shape 592" descr="" title=""/>
          <p:cNvSpPr txBox="1"/>
          <p:nvPr/>
        </p:nvSpPr>
        <p:spPr>
          <a:xfrm>
            <a:off x="3617646" y="5791452"/>
            <a:ext cx="1569780" cy="461664"/>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000" dirty="0">
                <a:solidFill>
                  <a:schemeClr val="dk1"/>
                </a:solidFill>
                <a:latin typeface="Helvetica Neue"/>
                <a:ea typeface="Helvetica Neue"/>
                <a:cs typeface="Helvetica Neue"/>
                <a:sym typeface="Helvetica Neue"/>
              </a:rPr>
              <a:t>512 characters now rich data link</a:t>
            </a:r>
          </a:p>
        </p:txBody>
      </p:sp>
      <p:sp>
        <p:nvSpPr>
          <p:cNvPr id="66" name="Shape 593" descr="" title=""/>
          <p:cNvSpPr/>
          <p:nvPr/>
        </p:nvSpPr>
        <p:spPr>
          <a:xfrm>
            <a:off x="3529246" y="5437510"/>
            <a:ext cx="1967724" cy="33855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b="1" dirty="0">
                <a:solidFill>
                  <a:srgbClr val="CC2E2E"/>
                </a:solidFill>
                <a:latin typeface="Helvetica Neue"/>
                <a:ea typeface="Helvetica Neue"/>
                <a:cs typeface="Helvetica Neue"/>
                <a:sym typeface="Helvetica Neue"/>
              </a:rPr>
              <a:t>More Data</a:t>
            </a:r>
          </a:p>
        </p:txBody>
      </p:sp>
      <p:grpSp>
        <p:nvGrpSpPr>
          <p:cNvPr id="10" name="Group 9" descr="" title=""/>
          <p:cNvGrpSpPr/>
          <p:nvPr/>
        </p:nvGrpSpPr>
        <p:grpSpPr>
          <a:xfrm>
            <a:off x="5073055" y="4657254"/>
            <a:ext cx="3663379" cy="486817"/>
            <a:chOff x="5073055" y="4657254"/>
            <a:chExt cx="3663379" cy="486817"/>
          </a:xfrm>
        </p:grpSpPr>
        <p:pic>
          <p:nvPicPr>
            <p:cNvPr id="69" name="Picture 4" descr="" titl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4830" b="35124"/>
            <a:stretch/>
          </p:blipFill>
          <p:spPr bwMode="auto">
            <a:xfrm>
              <a:off x="5090703" y="4657719"/>
              <a:ext cx="804233" cy="18123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8" descr="" titl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34273" b="33590"/>
            <a:stretch/>
          </p:blipFill>
          <p:spPr bwMode="auto">
            <a:xfrm>
              <a:off x="7412824" y="4657254"/>
              <a:ext cx="609693" cy="19593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0" descr="" titl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79543" y="4676640"/>
              <a:ext cx="439062" cy="15798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2" descr="" title=""/>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30252" r="4165" b="29182"/>
            <a:stretch/>
          </p:blipFill>
          <p:spPr bwMode="auto">
            <a:xfrm>
              <a:off x="5657846" y="4913104"/>
              <a:ext cx="808448" cy="19373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4" descr="" title=""/>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48667"/>
            <a:stretch/>
          </p:blipFill>
          <p:spPr bwMode="auto">
            <a:xfrm>
              <a:off x="6600426" y="4900516"/>
              <a:ext cx="713876" cy="24355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6" descr="" titl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48434" y="4964919"/>
              <a:ext cx="649449" cy="12748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8" descr="" titl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32015" y="4986626"/>
              <a:ext cx="504419" cy="8407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 titl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73055" y="4964263"/>
              <a:ext cx="450659" cy="15491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descr="" titl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51963" y="4670812"/>
              <a:ext cx="1003834" cy="16186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31858799"/>
      </p:ext>
    </p:extLst>
  </p:cSld>
  <p:clrMapOvr>
    <a:masterClrMapping/>
  </p:clrMapOvr>
</p:sld>
</file>

<file path=ppt/slides/slide8.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1481" descr="" title=""/>
        <p:cNvGrpSpPr/>
        <p:nvPr/>
      </p:nvGrpSpPr>
      <p:grpSpPr>
        <a:xfrm>
          <a:off x="0" y="0"/>
          <a:ext cx="0" cy="0"/>
          <a:chOff x="0" y="0"/>
          <a:chExt cx="0" cy="0"/>
        </a:xfrm>
      </p:grpSpPr>
      <p:sp>
        <p:nvSpPr>
          <p:cNvPr id="1512" name="Shape 1512" descr="" title=""/>
          <p:cNvSpPr txBox="1"/>
          <p:nvPr/>
        </p:nvSpPr>
        <p:spPr>
          <a:xfrm>
            <a:off x="1207299" y="6424212"/>
            <a:ext cx="2133600" cy="365100"/>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en-US" sz="1000">
                <a:solidFill>
                  <a:srgbClr val="A5A5A5"/>
                </a:solidFill>
                <a:latin typeface="Helvetica Neue"/>
                <a:ea typeface="Helvetica Neue"/>
                <a:cs typeface="Helvetica Neue"/>
                <a:sym typeface="Helvetica Neue"/>
              </a:rPr>
              <a:t>|</a:t>
            </a:r>
            <a:r>
              <a:rPr lang="en-US" sz="1000">
                <a:solidFill>
                  <a:srgbClr val="0C0C0C"/>
                </a:solidFill>
                <a:latin typeface="Helvetica Neue"/>
                <a:ea typeface="Helvetica Neue"/>
                <a:cs typeface="Helvetica Neue"/>
                <a:sym typeface="Helvetica Neue"/>
              </a:rPr>
              <a:t>   Confidential </a:t>
            </a:r>
          </a:p>
        </p:txBody>
      </p:sp>
      <p:pic>
        <p:nvPicPr>
          <p:cNvPr id="25" name="Content Placeholder 5" descr=""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249" y="1154096"/>
            <a:ext cx="4001148" cy="2250645"/>
          </a:xfrm>
          <a:prstGeom prst="rect">
            <a:avLst/>
          </a:prstGeom>
          <a:noFill/>
          <a:ln>
            <a:noFill/>
          </a:ln>
        </p:spPr>
      </p:pic>
      <p:pic>
        <p:nvPicPr>
          <p:cNvPr id="26" name="Content Placeholder 5" descr="" tit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5397" y="1154096"/>
            <a:ext cx="4003142" cy="2249424"/>
          </a:xfrm>
          <a:prstGeom prst="rect">
            <a:avLst/>
          </a:prstGeom>
          <a:noFill/>
          <a:ln>
            <a:noFill/>
          </a:ln>
        </p:spPr>
      </p:pic>
      <p:sp>
        <p:nvSpPr>
          <p:cNvPr id="28" name="TextBox 27" descr="" title=""/>
          <p:cNvSpPr txBox="1"/>
          <p:nvPr/>
        </p:nvSpPr>
        <p:spPr>
          <a:xfrm>
            <a:off x="2764080" y="3743674"/>
            <a:ext cx="3615841" cy="400110"/>
          </a:xfrm>
          <a:prstGeom prst="rect">
            <a:avLst/>
          </a:prstGeom>
          <a:solidFill>
            <a:schemeClr val="bg1">
              <a:lumMod val="95000"/>
            </a:schemeClr>
          </a:solidFill>
        </p:spPr>
        <p:txBody>
          <a:bodyPr wrap="square" rtlCol="0">
            <a:spAutoFit/>
          </a:bodyPr>
          <a:lstStyle/>
          <a:p>
            <a:pPr algn="ctr"/>
            <a:r>
              <a:rPr lang="en-US" sz="1000" dirty="0">
                <a:latin typeface="Helvetica" panose="020B0604020202020204" pitchFamily="34" charset="0"/>
              </a:rPr>
              <a:t>RapidSOS data window pops and device-based hybrid location appears on map</a:t>
            </a:r>
          </a:p>
        </p:txBody>
      </p:sp>
      <p:cxnSp>
        <p:nvCxnSpPr>
          <p:cNvPr id="29" name="Straight Arrow Connector 28" descr="" title=""/>
          <p:cNvCxnSpPr>
            <a:cxnSpLocks/>
            <a:stCxn id="28" idx="0"/>
          </p:cNvCxnSpPr>
          <p:nvPr/>
        </p:nvCxnSpPr>
        <p:spPr>
          <a:xfrm flipH="1" flipV="1">
            <a:off x="2247467" y="2879752"/>
            <a:ext cx="2324534" cy="863922"/>
          </a:xfrm>
          <a:prstGeom prst="straightConnector1">
            <a:avLst/>
          </a:prstGeom>
          <a:ln>
            <a:solidFill>
              <a:srgbClr val="68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descr="" title=""/>
          <p:cNvCxnSpPr>
            <a:cxnSpLocks/>
            <a:stCxn id="28" idx="0"/>
          </p:cNvCxnSpPr>
          <p:nvPr/>
        </p:nvCxnSpPr>
        <p:spPr>
          <a:xfrm flipV="1">
            <a:off x="4572001" y="2277714"/>
            <a:ext cx="1938334" cy="1465960"/>
          </a:xfrm>
          <a:prstGeom prst="straightConnector1">
            <a:avLst/>
          </a:prstGeom>
          <a:ln>
            <a:solidFill>
              <a:srgbClr val="68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hape 1511" descr="" title=""/>
          <p:cNvCxnSpPr/>
          <p:nvPr/>
        </p:nvCxnSpPr>
        <p:spPr>
          <a:xfrm>
            <a:off x="392194" y="847384"/>
            <a:ext cx="1230659" cy="0"/>
          </a:xfrm>
          <a:prstGeom prst="straightConnector1">
            <a:avLst/>
          </a:prstGeom>
          <a:noFill/>
          <a:ln w="9525" cap="flat" cmpd="sng">
            <a:solidFill>
              <a:srgbClr val="A5A5A5"/>
            </a:solidFill>
            <a:prstDash val="solid"/>
            <a:round/>
            <a:headEnd type="none" w="med" len="med"/>
            <a:tailEnd type="none" w="med" len="med"/>
          </a:ln>
        </p:spPr>
      </p:cxnSp>
      <p:pic>
        <p:nvPicPr>
          <p:cNvPr id="38" name="Picture 4" descr="" titl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4830" b="35124"/>
          <a:stretch/>
        </p:blipFill>
        <p:spPr bwMode="auto">
          <a:xfrm>
            <a:off x="392873" y="4487756"/>
            <a:ext cx="1084165" cy="24431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 titl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4273" b="33590"/>
          <a:stretch/>
        </p:blipFill>
        <p:spPr bwMode="auto">
          <a:xfrm>
            <a:off x="2919988" y="4477847"/>
            <a:ext cx="821911" cy="26413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 tit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09397" y="4503425"/>
            <a:ext cx="591885" cy="21298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 titl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0252" r="4165" b="29182"/>
          <a:stretch/>
        </p:blipFill>
        <p:spPr bwMode="auto">
          <a:xfrm>
            <a:off x="5143798" y="4484654"/>
            <a:ext cx="1045427" cy="25052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4" descr="" titl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48667"/>
          <a:stretch/>
        </p:blipFill>
        <p:spPr bwMode="auto">
          <a:xfrm>
            <a:off x="6256723" y="4452441"/>
            <a:ext cx="923134" cy="31494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6" descr="" titl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47355" y="4527488"/>
            <a:ext cx="839819" cy="16485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8" descr="" titl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54673" y="4555559"/>
            <a:ext cx="652277" cy="1087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 titl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68780" y="4505498"/>
            <a:ext cx="607520" cy="208835"/>
          </a:xfrm>
          <a:prstGeom prst="rect">
            <a:avLst/>
          </a:prstGeom>
          <a:noFill/>
          <a:extLst>
            <a:ext uri="{909E8E84-426E-40DD-AFC4-6F175D3DCCD1}">
              <a14:hiddenFill xmlns:a14="http://schemas.microsoft.com/office/drawing/2010/main">
                <a:solidFill>
                  <a:srgbClr val="FFFFFF"/>
                </a:solidFill>
              </a14:hiddenFill>
            </a:ext>
          </a:extLst>
        </p:spPr>
      </p:pic>
      <p:pic>
        <p:nvPicPr>
          <p:cNvPr id="70" name="Content Placeholder 5" descr="" titl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0924" y="5024761"/>
            <a:ext cx="1772583" cy="997078"/>
          </a:xfrm>
          <a:prstGeom prst="rect">
            <a:avLst/>
          </a:prstGeom>
          <a:noFill/>
          <a:ln>
            <a:noFill/>
          </a:ln>
        </p:spPr>
      </p:pic>
      <p:pic>
        <p:nvPicPr>
          <p:cNvPr id="71" name="Content Placeholder 5" descr="" title=""/>
          <p:cNvPicPr>
            <a:picLocks noChangeAspect="1"/>
          </p:cNvPicPr>
          <p:nvPr/>
        </p:nvPicPr>
        <p:blipFill rotWithShape="1">
          <a:blip r:embed="rId14" cstate="print">
            <a:extLst>
              <a:ext uri="{28A0092B-C50C-407E-A947-70E740481C1C}">
                <a14:useLocalDpi xmlns:a14="http://schemas.microsoft.com/office/drawing/2010/main" val="0"/>
              </a:ext>
            </a:extLst>
          </a:blip>
          <a:srcRect t="6304" r="56564" b="7612"/>
          <a:stretch/>
        </p:blipFill>
        <p:spPr>
          <a:xfrm>
            <a:off x="2630719" y="5037898"/>
            <a:ext cx="1773936" cy="988802"/>
          </a:xfrm>
          <a:prstGeom prst="rect">
            <a:avLst/>
          </a:prstGeom>
          <a:noFill/>
          <a:ln>
            <a:noFill/>
          </a:ln>
        </p:spPr>
      </p:pic>
      <p:pic>
        <p:nvPicPr>
          <p:cNvPr id="72" name="Picture 71" descr="" title=""/>
          <p:cNvPicPr>
            <a:picLocks noChangeAspect="1"/>
          </p:cNvPicPr>
          <p:nvPr/>
        </p:nvPicPr>
        <p:blipFill rotWithShape="1">
          <a:blip r:embed="rId15" cstate="print">
            <a:extLst>
              <a:ext uri="{28A0092B-C50C-407E-A947-70E740481C1C}">
                <a14:useLocalDpi xmlns:a14="http://schemas.microsoft.com/office/drawing/2010/main" val="0"/>
              </a:ext>
            </a:extLst>
          </a:blip>
          <a:srcRect l="7284" t="15562" r="58172" b="18553"/>
          <a:stretch/>
        </p:blipFill>
        <p:spPr>
          <a:xfrm>
            <a:off x="4831867" y="5076046"/>
            <a:ext cx="1773936" cy="951579"/>
          </a:xfrm>
          <a:prstGeom prst="rect">
            <a:avLst/>
          </a:prstGeom>
        </p:spPr>
      </p:pic>
      <p:pic>
        <p:nvPicPr>
          <p:cNvPr id="73" name="Content Placeholder 6" descr="" title=""/>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033014" y="5033379"/>
            <a:ext cx="1773936" cy="997839"/>
          </a:xfrm>
          <a:prstGeom prst="rect">
            <a:avLst/>
          </a:prstGeom>
          <a:noFill/>
          <a:ln>
            <a:noFill/>
          </a:ln>
        </p:spPr>
      </p:pic>
      <p:sp>
        <p:nvSpPr>
          <p:cNvPr id="23" name="Shape 603" descr="" title=""/>
          <p:cNvSpPr txBox="1"/>
          <p:nvPr/>
        </p:nvSpPr>
        <p:spPr>
          <a:xfrm>
            <a:off x="306166" y="169373"/>
            <a:ext cx="8500082" cy="83182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Helvetica Neue"/>
              <a:buNone/>
            </a:pPr>
            <a:r>
              <a:rPr lang="en-US" sz="2100" b="1" dirty="0">
                <a:solidFill>
                  <a:schemeClr val="dk1"/>
                </a:solidFill>
                <a:latin typeface="Helvetica Neue"/>
                <a:ea typeface="Helvetica Neue"/>
                <a:cs typeface="Helvetica Neue"/>
                <a:sym typeface="Helvetica Neue"/>
              </a:rPr>
              <a:t>See Demos at Our Table</a:t>
            </a:r>
          </a:p>
          <a:p>
            <a:pPr marL="0" marR="0" lvl="0" indent="0" algn="l" rtl="0">
              <a:spcBef>
                <a:spcPts val="0"/>
              </a:spcBef>
              <a:buClr>
                <a:schemeClr val="dk1"/>
              </a:buClr>
              <a:buSzPct val="25000"/>
              <a:buFont typeface="Helvetica Neue"/>
              <a:buNone/>
            </a:pPr>
            <a:r>
              <a:rPr lang="en-US" sz="1200" dirty="0">
                <a:solidFill>
                  <a:schemeClr val="dk1"/>
                </a:solidFill>
                <a:latin typeface="Helvetica Neue"/>
                <a:ea typeface="Helvetica Neue"/>
                <a:cs typeface="Helvetica Neue"/>
                <a:sym typeface="Helvetica Neue"/>
              </a:rPr>
              <a:t>Standards-based clearinghouse for supplemental data – transforms emergency response</a:t>
            </a:r>
          </a:p>
        </p:txBody>
      </p:sp>
      <p:pic>
        <p:nvPicPr>
          <p:cNvPr id="3" name="Picture 2" descr="" titl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44536" y="4503425"/>
            <a:ext cx="1307954" cy="210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672170"/>
      </p:ext>
    </p:extLst>
  </p:cSld>
  <p:clrMapOvr>
    <a:masterClrMapping/>
  </p:clrMapOvr>
</p:sld>
</file>

<file path=ppt/slides/slide9.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Shape 1481" descr="" title=""/>
        <p:cNvGrpSpPr/>
        <p:nvPr/>
      </p:nvGrpSpPr>
      <p:grpSpPr>
        <a:xfrm>
          <a:off x="0" y="0"/>
          <a:ext cx="0" cy="0"/>
          <a:chOff x="0" y="0"/>
          <a:chExt cx="0" cy="0"/>
        </a:xfrm>
      </p:grpSpPr>
      <p:sp>
        <p:nvSpPr>
          <p:cNvPr id="1512" name="Shape 1512" descr="" title=""/>
          <p:cNvSpPr txBox="1"/>
          <p:nvPr/>
        </p:nvSpPr>
        <p:spPr>
          <a:xfrm>
            <a:off x="1207299" y="6424212"/>
            <a:ext cx="2133600" cy="365100"/>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en-US" sz="1000">
                <a:solidFill>
                  <a:srgbClr val="A5A5A5"/>
                </a:solidFill>
                <a:latin typeface="Helvetica Neue"/>
                <a:ea typeface="Helvetica Neue"/>
                <a:cs typeface="Helvetica Neue"/>
                <a:sym typeface="Helvetica Neue"/>
              </a:rPr>
              <a:t>|</a:t>
            </a:r>
            <a:r>
              <a:rPr lang="en-US" sz="1000">
                <a:solidFill>
                  <a:srgbClr val="0C0C0C"/>
                </a:solidFill>
                <a:latin typeface="Helvetica Neue"/>
                <a:ea typeface="Helvetica Neue"/>
                <a:cs typeface="Helvetica Neue"/>
                <a:sym typeface="Helvetica Neue"/>
              </a:rPr>
              <a:t>   Confidential </a:t>
            </a:r>
          </a:p>
        </p:txBody>
      </p:sp>
      <p:cxnSp>
        <p:nvCxnSpPr>
          <p:cNvPr id="35" name="Shape 1511" descr="" title=""/>
          <p:cNvCxnSpPr/>
          <p:nvPr/>
        </p:nvCxnSpPr>
        <p:spPr>
          <a:xfrm>
            <a:off x="392194" y="847384"/>
            <a:ext cx="1230659" cy="0"/>
          </a:xfrm>
          <a:prstGeom prst="straightConnector1">
            <a:avLst/>
          </a:prstGeom>
          <a:noFill/>
          <a:ln w="9525" cap="flat" cmpd="sng">
            <a:solidFill>
              <a:srgbClr val="A5A5A5"/>
            </a:solidFill>
            <a:prstDash val="solid"/>
            <a:round/>
            <a:headEnd type="none" w="med" len="med"/>
            <a:tailEnd type="none" w="med" len="med"/>
          </a:ln>
        </p:spPr>
      </p:cxnSp>
      <p:sp>
        <p:nvSpPr>
          <p:cNvPr id="23" name="Shape 603" descr="" title=""/>
          <p:cNvSpPr txBox="1"/>
          <p:nvPr/>
        </p:nvSpPr>
        <p:spPr>
          <a:xfrm>
            <a:off x="306166" y="169373"/>
            <a:ext cx="8500082" cy="83182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Helvetica Neue"/>
              <a:buNone/>
            </a:pPr>
            <a:r>
              <a:rPr lang="en-US" sz="2100" b="1" dirty="0">
                <a:solidFill>
                  <a:schemeClr val="dk1"/>
                </a:solidFill>
                <a:latin typeface="Helvetica Neue"/>
                <a:ea typeface="Helvetica Neue"/>
                <a:cs typeface="Helvetica Neue"/>
                <a:sym typeface="Helvetica Neue"/>
              </a:rPr>
              <a:t>See Demos at Our Table</a:t>
            </a:r>
          </a:p>
          <a:p>
            <a:pPr marL="0" marR="0" lvl="0" indent="0" algn="l" rtl="0">
              <a:spcBef>
                <a:spcPts val="0"/>
              </a:spcBef>
              <a:buClr>
                <a:schemeClr val="dk1"/>
              </a:buClr>
              <a:buSzPct val="25000"/>
              <a:buFont typeface="Helvetica Neue"/>
              <a:buNone/>
            </a:pPr>
            <a:r>
              <a:rPr lang="en-US" sz="1200" dirty="0">
                <a:solidFill>
                  <a:schemeClr val="dk1"/>
                </a:solidFill>
                <a:latin typeface="Helvetica Neue"/>
                <a:ea typeface="Helvetica Neue"/>
                <a:cs typeface="Helvetica Neue"/>
                <a:sym typeface="Helvetica Neue"/>
              </a:rPr>
              <a:t>Standards-based clearinghouse for supplemental data – transforms emergency response</a:t>
            </a:r>
          </a:p>
        </p:txBody>
      </p:sp>
      <p:pic>
        <p:nvPicPr>
          <p:cNvPr id="3" name="jaQFvDReVLE" descr="" title="">
            <a:hlinkClick r:id="" action="ppaction://media"/>
          </p:cNvPr>
          <p:cNvPicPr>
            <a:picLocks noRot="1" noChangeAspect="1"/>
          </p:cNvPicPr>
          <p:nvPr>
            <a:videoFile r:link="rId1"/>
          </p:nvPr>
        </p:nvPicPr>
        <p:blipFill>
          <a:blip r:embed="rId4"/>
          <a:stretch>
            <a:fillRect/>
          </a:stretch>
        </p:blipFill>
        <p:spPr>
          <a:xfrm>
            <a:off x="1398116" y="1086911"/>
            <a:ext cx="6347768" cy="4760826"/>
          </a:xfrm>
          <a:prstGeom prst="rect">
            <a:avLst/>
          </a:prstGeom>
        </p:spPr>
      </p:pic>
    </p:spTree>
    <p:extLst>
      <p:ext uri="{BB962C8B-B14F-4D97-AF65-F5344CB8AC3E}">
        <p14:creationId xmlns:p14="http://schemas.microsoft.com/office/powerpoint/2010/main" val="352955160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957</Words>
  <Application>Microsoft Office PowerPoint</Application>
  <PresentationFormat>On-screen Show (4:3)</PresentationFormat>
  <Paragraphs>145</Paragraphs>
  <Slides>10</Slides>
  <Notes>10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Helvetica Neue</vt:lpstr>
      <vt:lpstr>Helvetica</vt:lpstr>
      <vt:lpstr>Helvetica Light</vt:lpstr>
      <vt:lpstr>Courier New</vt:lpstr>
      <vt:lpstr>Arial</vt:lpstr>
      <vt:lpstr>Calibri</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
  </dc:creator>
  <cp:lastModifiedBy>
  </cp:lastModifiedBy>
  <cp:revision>1</cp:revision>
  <dcterms:modified xsi:type="dcterms:W3CDTF">1900-01-01T05:00:00Z</dcterms:modified>
</cp:coreProperties>
</file>